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3"/>
  </p:notesMasterIdLst>
  <p:handoutMasterIdLst>
    <p:handoutMasterId r:id="rId24"/>
  </p:handoutMasterIdLst>
  <p:sldIdLst>
    <p:sldId id="376" r:id="rId2"/>
    <p:sldId id="421" r:id="rId3"/>
    <p:sldId id="474" r:id="rId4"/>
    <p:sldId id="379" r:id="rId5"/>
    <p:sldId id="380" r:id="rId6"/>
    <p:sldId id="381" r:id="rId7"/>
    <p:sldId id="477" r:id="rId8"/>
    <p:sldId id="475" r:id="rId9"/>
    <p:sldId id="424" r:id="rId10"/>
    <p:sldId id="383" r:id="rId11"/>
    <p:sldId id="423" r:id="rId12"/>
    <p:sldId id="437" r:id="rId13"/>
    <p:sldId id="385" r:id="rId14"/>
    <p:sldId id="435" r:id="rId15"/>
    <p:sldId id="425" r:id="rId16"/>
    <p:sldId id="387" r:id="rId17"/>
    <p:sldId id="388" r:id="rId18"/>
    <p:sldId id="430" r:id="rId19"/>
    <p:sldId id="444" r:id="rId20"/>
    <p:sldId id="478" r:id="rId21"/>
    <p:sldId id="451" r:id="rId22"/>
  </p:sldIdLst>
  <p:sldSz cx="9144000" cy="6858000" type="screen4x3"/>
  <p:notesSz cx="6692900" cy="9867900"/>
  <p:custDataLst>
    <p:tags r:id="rId25"/>
  </p:custDataLst>
  <p:defaultTex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9">
          <p15:clr>
            <a:srgbClr val="A4A3A4"/>
          </p15:clr>
        </p15:guide>
        <p15:guide id="2" pos="287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CC00"/>
    <a:srgbClr val="0033CC"/>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53" autoAdjust="0"/>
    <p:restoredTop sz="79243" autoAdjust="0"/>
  </p:normalViewPr>
  <p:slideViewPr>
    <p:cSldViewPr>
      <p:cViewPr varScale="1">
        <p:scale>
          <a:sx n="59" d="100"/>
          <a:sy n="59" d="100"/>
        </p:scale>
        <p:origin x="114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455" y="1193"/>
      </p:cViewPr>
      <p:guideLst>
        <p:guide orient="horz" pos="2169"/>
        <p:guide pos="287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97829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66" y="0"/>
            <a:ext cx="2900153" cy="494270"/>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defRPr>
            </a:lvl1pPr>
          </a:lstStyle>
          <a:p>
            <a:pPr>
              <a:defRPr/>
            </a:pPr>
            <a:endParaRPr lang="en-US"/>
          </a:p>
        </p:txBody>
      </p:sp>
      <p:sp>
        <p:nvSpPr>
          <p:cNvPr id="2051" name="Rectangle 3"/>
          <p:cNvSpPr>
            <a:spLocks noGrp="1" noChangeArrowheads="1"/>
          </p:cNvSpPr>
          <p:nvPr>
            <p:ph type="dt" idx="1"/>
          </p:nvPr>
        </p:nvSpPr>
        <p:spPr bwMode="auto">
          <a:xfrm>
            <a:off x="3792748" y="0"/>
            <a:ext cx="2900152" cy="494270"/>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889000" y="747713"/>
            <a:ext cx="4913313" cy="3686175"/>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91030" y="4686816"/>
            <a:ext cx="4909275" cy="4440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66" y="9373631"/>
            <a:ext cx="2900153" cy="494270"/>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defRPr>
            </a:lvl1pPr>
          </a:lstStyle>
          <a:p>
            <a:pPr>
              <a:defRPr/>
            </a:pPr>
            <a:endParaRPr lang="en-US"/>
          </a:p>
        </p:txBody>
      </p:sp>
      <p:sp>
        <p:nvSpPr>
          <p:cNvPr id="2055" name="Rectangle 7"/>
          <p:cNvSpPr>
            <a:spLocks noGrp="1" noChangeArrowheads="1"/>
          </p:cNvSpPr>
          <p:nvPr>
            <p:ph type="sldNum" sz="quarter" idx="5"/>
          </p:nvPr>
        </p:nvSpPr>
        <p:spPr bwMode="auto">
          <a:xfrm>
            <a:off x="3792748" y="9373631"/>
            <a:ext cx="2900152" cy="494270"/>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defRPr>
            </a:lvl1pPr>
          </a:lstStyle>
          <a:p>
            <a:pPr>
              <a:defRPr/>
            </a:pPr>
            <a:fld id="{837F7D91-592F-4A33-9FB4-4DBDFFFD8453}" type="slidenum">
              <a:rPr lang="en-GB"/>
              <a:pPr>
                <a:defRPr/>
              </a:pPr>
              <a:t>‹#›</a:t>
            </a:fld>
            <a:endParaRPr lang="en-GB"/>
          </a:p>
        </p:txBody>
      </p:sp>
    </p:spTree>
    <p:extLst>
      <p:ext uri="{BB962C8B-B14F-4D97-AF65-F5344CB8AC3E}">
        <p14:creationId xmlns:p14="http://schemas.microsoft.com/office/powerpoint/2010/main" val="289151696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marL="0" indent="0">
              <a:buFontTx/>
              <a:buNone/>
            </a:pPr>
            <a:r>
              <a:rPr lang="en-US" dirty="0"/>
              <a:t>Hi everyone! Next up this week, we will be talking about something called a state machine. In many systems, there are objects in the system that act differently depending on the state they are in. For example, in a video game, a Quest object might have several states, such as a Pending state, an Active state, an Expired state or a Completed state. Depending on what state it is in, the Quest object acts differently, so maybe the hero can only pick up Quests in the Pending state. A state machine describes what states an object can be in, and how it acts depending on its current state.</a:t>
            </a:r>
          </a:p>
        </p:txBody>
      </p:sp>
    </p:spTree>
    <p:extLst>
      <p:ext uri="{BB962C8B-B14F-4D97-AF65-F5344CB8AC3E}">
        <p14:creationId xmlns:p14="http://schemas.microsoft.com/office/powerpoint/2010/main" val="1792155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 the previous example, we introduced a few of new terms, like change triggers and relative-time triggers. There are actually 4 different types of triggers, or events, that are possible in state machines.</a:t>
            </a:r>
          </a:p>
          <a:p>
            <a:pPr eaLnBrk="1" hangingPunct="1"/>
            <a:endParaRPr lang="en-US" dirty="0"/>
          </a:p>
          <a:p>
            <a:pPr eaLnBrk="1" hangingPunct="1"/>
            <a:r>
              <a:rPr lang="en-US" dirty="0"/>
              <a:t>You have already seen an example of a || change trigger, which is when the system detects some change that happens in the system. This is a condition that is placed in square brackets. Specifically, a transition via a change trigger will happen when the condition in the square brackets becomes true.</a:t>
            </a:r>
          </a:p>
          <a:p>
            <a:pPr eaLnBrk="1" hangingPunct="1"/>
            <a:endParaRPr lang="en-US" dirty="0"/>
          </a:p>
          <a:p>
            <a:pPr eaLnBrk="1" hangingPunct="1"/>
            <a:r>
              <a:rPr lang="en-US" dirty="0"/>
              <a:t>On the other hand, a state change often does not happen automatically, Instead it happens when the system receives some input, like a mouse click or a text input. This is essentially a function call that causes a change to the object’s attribute values or links to other objects. This type of event is known as a || call trigger, which is when one of the object’s operations is called. We’ll show you an example of a call trigger in the next slide.</a:t>
            </a:r>
          </a:p>
          <a:p>
            <a:pPr eaLnBrk="1" hangingPunct="1"/>
            <a:endParaRPr lang="en-US" dirty="0"/>
          </a:p>
          <a:p>
            <a:pPr eaLnBrk="1" hangingPunct="1"/>
            <a:r>
              <a:rPr lang="en-US" dirty="0"/>
              <a:t>We have also seen an example of a || relative-time trigger, which will happen after a specified amount of time after a specified event, such as 1 year after entering the state. As we have seen, this uses the “after” keyword followed by the time amount in square brackets.</a:t>
            </a:r>
          </a:p>
          <a:p>
            <a:pPr eaLnBrk="1" hangingPunct="1"/>
            <a:endParaRPr lang="en-US" dirty="0"/>
          </a:p>
          <a:p>
            <a:pPr eaLnBrk="1" hangingPunct="1"/>
            <a:r>
              <a:rPr lang="en-US" dirty="0"/>
              <a:t>Finally, the last type of event is called a || signal trigger, which happens due to an asynchronous signal, like a kill message from the OS. We won’t go into signal triggers much in this module, just be aware that it exists.</a:t>
            </a:r>
          </a:p>
        </p:txBody>
      </p:sp>
    </p:spTree>
    <p:extLst>
      <p:ext uri="{BB962C8B-B14F-4D97-AF65-F5344CB8AC3E}">
        <p14:creationId xmlns:p14="http://schemas.microsoft.com/office/powerpoint/2010/main" val="374143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is an example that demonstrates all the various parts of a call trigger. This is the partial state machine for a Campaign class in our advertising agency case study. We see that a Campaign might be commissioned, meaning that there is a plan to start an advertising campaign. But in order for it to become an actual Active campaign that the agency will work on, some things need to happen.</a:t>
            </a:r>
          </a:p>
          <a:p>
            <a:endParaRPr lang="en-SG" dirty="0"/>
          </a:p>
          <a:p>
            <a:r>
              <a:rPr lang="en-SG" dirty="0"/>
              <a:t>Firstly, someone must call the || authorized() operation in the Campaign class, and enter the </a:t>
            </a:r>
            <a:r>
              <a:rPr lang="en-SG" dirty="0" err="1"/>
              <a:t>authorizationCode</a:t>
            </a:r>
            <a:r>
              <a:rPr lang="en-SG" dirty="0"/>
              <a:t> as an argument. You have seen this kind of notation before: it is identical to a function call in a sequence diagram. But before you actually perform the transition, there is an additional condition that must be checked, which is given || here in square brackets. This is known as the guard condition, and if this condition is not true, then the transition does not happen. In other words, you can call the authorized operation in the Campaign class and all the code in that operation still runs, but if we see that the </a:t>
            </a:r>
            <a:r>
              <a:rPr lang="en-SG" dirty="0" err="1"/>
              <a:t>contractSigned</a:t>
            </a:r>
            <a:r>
              <a:rPr lang="en-SG" dirty="0"/>
              <a:t> variable is not set to True, then the transition does not happen and Campaign stays in the Commissioned state.</a:t>
            </a:r>
          </a:p>
          <a:p>
            <a:endParaRPr lang="en-SG" dirty="0"/>
          </a:p>
          <a:p>
            <a:r>
              <a:rPr lang="en-SG" dirty="0"/>
              <a:t>Now, assuming that </a:t>
            </a:r>
            <a:r>
              <a:rPr lang="en-SG" dirty="0" err="1"/>
              <a:t>contractSigned</a:t>
            </a:r>
            <a:r>
              <a:rPr lang="en-SG" dirty="0"/>
              <a:t> is True and the authorized operation is called, then the Campaign object will go to the Active state. Before it enters the Active state, however, it will || call the </a:t>
            </a:r>
            <a:r>
              <a:rPr lang="en-SG" dirty="0" err="1"/>
              <a:t>setCampaignActive</a:t>
            </a:r>
            <a:r>
              <a:rPr lang="en-SG" dirty="0"/>
              <a:t> operation of the Campaign object. We denote this with a slash followed by the function call, and this is known as an Action. It’s a bit confusing because there are no brackets at the end of </a:t>
            </a:r>
            <a:r>
              <a:rPr lang="en-SG" dirty="0" err="1"/>
              <a:t>setCampaignActive</a:t>
            </a:r>
            <a:r>
              <a:rPr lang="en-SG" dirty="0"/>
              <a:t> even though it is a function call. That’s because UML specifies that for state machines, if there are no arguments to an operation, then you leave out the brackets. </a:t>
            </a:r>
          </a:p>
          <a:p>
            <a:endParaRPr lang="en-SG" dirty="0"/>
          </a:p>
          <a:p>
            <a:r>
              <a:rPr lang="en-SG" dirty="0"/>
              <a:t>And that’s how a call trigger works.</a:t>
            </a:r>
          </a:p>
        </p:txBody>
      </p:sp>
    </p:spTree>
    <p:extLst>
      <p:ext uri="{BB962C8B-B14F-4D97-AF65-F5344CB8AC3E}">
        <p14:creationId xmlns:p14="http://schemas.microsoft.com/office/powerpoint/2010/main" val="4171683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notation for all 4 different trigger types follows the same rules || as given here. We have the event with parameters, if any, the guard condition in square brackets, then a list of actions after a slash, separated with semicolons. When a transition happens, || we say that it fires. Officially, in order for a transition to fire, 3 things must happen: First, the || object must of course be in the source state, which is the state at the start of the arrow. Second, the || event specified must occur, if any. If there is no event specified, then we assume that the transition is sort of “always on”. Third, the || guard condition must be evaluated to be True. If there is no guard condition, then it is assumed that the condition is True by default. All parts of these labels are optional.</a:t>
            </a:r>
          </a:p>
          <a:p>
            <a:endParaRPr lang="en-US" dirty="0"/>
          </a:p>
          <a:p>
            <a:r>
              <a:rPr lang="en-US" dirty="0"/>
              <a:t>Finally, when || a transition is fired, the actions after the slash are all executed before entering the next state.</a:t>
            </a:r>
          </a:p>
        </p:txBody>
      </p:sp>
    </p:spTree>
    <p:extLst>
      <p:ext uri="{BB962C8B-B14F-4D97-AF65-F5344CB8AC3E}">
        <p14:creationId xmlns:p14="http://schemas.microsoft.com/office/powerpoint/2010/main" val="253192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the state machines we have shown you so far, a state is just a name in rounded rectangle. Actually, UML allows you to specify a lot more detail about what goes on while the object is in a state. This diagram shows the notation that is used. We separate the state into 2 compartments. In the top compartment, we write the name of the state. In the bottom compartment, which is called the internal activities compartment, we provide information on what happens when the object is in the state. Specifically, we specify what happens when the object first enters the state, what it does just before it leaves the state, and what it does while it is in the state.</a:t>
            </a:r>
          </a:p>
          <a:p>
            <a:endParaRPr lang="en-US" dirty="0"/>
          </a:p>
        </p:txBody>
      </p:sp>
    </p:spTree>
    <p:extLst>
      <p:ext uri="{BB962C8B-B14F-4D97-AF65-F5344CB8AC3E}">
        <p14:creationId xmlns:p14="http://schemas.microsoft.com/office/powerpoint/2010/main" val="22608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Let’s formally explain what each of these internal actions mean. To specify || entry actions, you use the keyword “entry”, followed by a slash, followed by all the actions that happen separated by semi-colons. These actions are done exactly once, as the first things done when you enter the state.</a:t>
            </a:r>
          </a:p>
          <a:p>
            <a:endParaRPr lang="en-US" dirty="0"/>
          </a:p>
          <a:p>
            <a:r>
              <a:rPr lang="en-US" dirty="0"/>
              <a:t>To specify || exit actions, the notation is very similar. You use the keyword “exit”, then a slash, followed by all the actions separated by semi-colons. These actions are done just before you leave the state, and these actions are all also done exactly once.</a:t>
            </a:r>
          </a:p>
          <a:p>
            <a:endParaRPr lang="en-US" dirty="0"/>
          </a:p>
          <a:p>
            <a:r>
              <a:rPr lang="en-US" dirty="0"/>
              <a:t>The do activity is different. Unlike the entry and exit activities, you will do the do activity continuously as long as you are in this state. You will specify this with the keyword “do” followed by the activity after a slash.</a:t>
            </a:r>
          </a:p>
          <a:p>
            <a:endParaRPr lang="en-US" dirty="0"/>
          </a:p>
        </p:txBody>
      </p:sp>
    </p:spTree>
    <p:extLst>
      <p:ext uri="{BB962C8B-B14F-4D97-AF65-F5344CB8AC3E}">
        <p14:creationId xmlns:p14="http://schemas.microsoft.com/office/powerpoint/2010/main" val="987227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US" dirty="0">
                <a:cs typeface="Times New Roman" pitchFamily="18" charset="0"/>
              </a:rPr>
              <a:t>Here is an example that hopefully helps you understand what all these internal activities are meant to do. In this example, we have a menu object, and one of its states is called “Menu Visible”. We write that || in the name compartment here.</a:t>
            </a:r>
            <a:endParaRPr lang="en-GB" dirty="0">
              <a:cs typeface="Times New Roman" pitchFamily="18" charset="0"/>
            </a:endParaRPr>
          </a:p>
          <a:p>
            <a:pPr algn="just" eaLnBrk="1" hangingPunct="1"/>
            <a:endParaRPr lang="en-US" dirty="0">
              <a:cs typeface="Times New Roman" pitchFamily="18" charset="0"/>
            </a:endParaRPr>
          </a:p>
          <a:p>
            <a:pPr algn="just" eaLnBrk="1" hangingPunct="1"/>
            <a:r>
              <a:rPr lang="en-US" dirty="0">
                <a:cs typeface="Times New Roman" pitchFamily="18" charset="0"/>
              </a:rPr>
              <a:t>So how does the Menu Visible state work? Well, we see form the || internal activities compartment that when we first enter the state, we call the </a:t>
            </a:r>
            <a:r>
              <a:rPr lang="en-US" dirty="0" err="1">
                <a:cs typeface="Times New Roman" pitchFamily="18" charset="0"/>
              </a:rPr>
              <a:t>displayMenu</a:t>
            </a:r>
            <a:r>
              <a:rPr lang="en-US" dirty="0">
                <a:cs typeface="Times New Roman" pitchFamily="18" charset="0"/>
              </a:rPr>
              <a:t> operation, which presumably causes the menu choices to appear. We also see from the do actions that while the menu is in this state, we will continuously play a sound clip. Finally, when the object leaves the Menu Visible state, just before it leaves, it will call the </a:t>
            </a:r>
            <a:r>
              <a:rPr lang="en-US" dirty="0" err="1">
                <a:cs typeface="Times New Roman" pitchFamily="18" charset="0"/>
              </a:rPr>
              <a:t>hideMenu</a:t>
            </a:r>
            <a:r>
              <a:rPr lang="en-US" dirty="0">
                <a:cs typeface="Times New Roman" pitchFamily="18" charset="0"/>
              </a:rPr>
              <a:t> operation.</a:t>
            </a:r>
          </a:p>
          <a:p>
            <a:pPr algn="just" eaLnBrk="1" hangingPunct="1"/>
            <a:endParaRPr lang="en-US" dirty="0">
              <a:cs typeface="Times New Roman" pitchFamily="18" charset="0"/>
            </a:endParaRPr>
          </a:p>
          <a:p>
            <a:pPr algn="just" eaLnBrk="1" hangingPunct="1"/>
            <a:r>
              <a:rPr lang="en-US" dirty="0">
                <a:cs typeface="Times New Roman" pitchFamily="18" charset="0"/>
              </a:rPr>
              <a:t>But wait, what is this other third compartment? This is called the || internal transitions compartment, which is where you can put more information are not entry, exit or do actions. In this case, we see that if the </a:t>
            </a:r>
            <a:r>
              <a:rPr lang="en-US" dirty="0" err="1">
                <a:cs typeface="Times New Roman" pitchFamily="18" charset="0"/>
              </a:rPr>
              <a:t>itemSelected</a:t>
            </a:r>
            <a:r>
              <a:rPr lang="en-US" dirty="0">
                <a:cs typeface="Times New Roman" pitchFamily="18" charset="0"/>
              </a:rPr>
              <a:t> operation is called, then we also highlight the item. Don’t worry too much about the internal transitions compartment, we seldom go into that much detail in practical projects, but if you do want to do so, then UML allows that.</a:t>
            </a:r>
          </a:p>
        </p:txBody>
      </p:sp>
    </p:spTree>
    <p:extLst>
      <p:ext uri="{BB962C8B-B14F-4D97-AF65-F5344CB8AC3E}">
        <p14:creationId xmlns:p14="http://schemas.microsoft.com/office/powerpoint/2010/main" val="1674254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US" dirty="0">
                <a:cs typeface="Times New Roman" pitchFamily="18" charset="0"/>
              </a:rPr>
              <a:t>Right, so now you have seen many of the various ways that UML specifies state machines. We will end off this lesson with another example from our textbook. This is an initial state machine for the Campaign class. We know from the initial </a:t>
            </a:r>
            <a:r>
              <a:rPr lang="en-US" dirty="0" err="1">
                <a:cs typeface="Times New Roman" pitchFamily="18" charset="0"/>
              </a:rPr>
              <a:t>pseudostate</a:t>
            </a:r>
            <a:r>
              <a:rPr lang="en-US" dirty="0">
                <a:cs typeface="Times New Roman" pitchFamily="18" charset="0"/>
              </a:rPr>
              <a:t> that when a campaign is created, it is in the Commissioned state by default. Notice || this interesting expression in the transition from the initial </a:t>
            </a:r>
            <a:r>
              <a:rPr lang="en-US" dirty="0" err="1">
                <a:cs typeface="Times New Roman" pitchFamily="18" charset="0"/>
              </a:rPr>
              <a:t>pseudostate</a:t>
            </a:r>
            <a:r>
              <a:rPr lang="en-US" dirty="0">
                <a:cs typeface="Times New Roman" pitchFamily="18" charset="0"/>
              </a:rPr>
              <a:t>, which starts with a slash followed by a couple of actions. We call this an action-expression, and what this says is that when you create the Campaign object, you must also assign the manage and the staff to this object.</a:t>
            </a:r>
          </a:p>
          <a:p>
            <a:pPr algn="just" eaLnBrk="1" hangingPunct="1"/>
            <a:endParaRPr lang="en-US" dirty="0">
              <a:cs typeface="Times New Roman" pitchFamily="18" charset="0"/>
            </a:endParaRPr>
          </a:p>
          <a:p>
            <a:pPr algn="just" eaLnBrk="1" hangingPunct="1"/>
            <a:r>
              <a:rPr lang="en-US" dirty="0">
                <a:cs typeface="Times New Roman" pitchFamily="18" charset="0"/>
              </a:rPr>
              <a:t>As we have seen before, in order to go from Commissioned to Active, the || authorized operation must be called, and the contract must be signed. If so, then we call </a:t>
            </a:r>
            <a:r>
              <a:rPr lang="en-US" dirty="0" err="1">
                <a:cs typeface="Times New Roman" pitchFamily="18" charset="0"/>
              </a:rPr>
              <a:t>setCampaignActive</a:t>
            </a:r>
            <a:r>
              <a:rPr lang="en-US" dirty="0">
                <a:cs typeface="Times New Roman" pitchFamily="18" charset="0"/>
              </a:rPr>
              <a:t>() and go to the Active state.</a:t>
            </a:r>
          </a:p>
          <a:p>
            <a:pPr algn="just" eaLnBrk="1" hangingPunct="1"/>
            <a:endParaRPr lang="en-US" dirty="0">
              <a:cs typeface="Times New Roman" pitchFamily="18" charset="0"/>
            </a:endParaRPr>
          </a:p>
          <a:p>
            <a:pPr algn="just" eaLnBrk="1" hangingPunct="1"/>
            <a:r>
              <a:rPr lang="en-US" dirty="0">
                <a:cs typeface="Times New Roman" pitchFamily="18" charset="0"/>
              </a:rPr>
              <a:t>While in Active state, the campaign in reality is going on. Eventually, the campaign will be completed, so someone will call || the </a:t>
            </a:r>
            <a:r>
              <a:rPr lang="en-US" dirty="0" err="1">
                <a:cs typeface="Times New Roman" pitchFamily="18" charset="0"/>
              </a:rPr>
              <a:t>campaignCompleted</a:t>
            </a:r>
            <a:r>
              <a:rPr lang="en-US" dirty="0">
                <a:cs typeface="Times New Roman" pitchFamily="18" charset="0"/>
              </a:rPr>
              <a:t>() operation in order to move the object to the Completed state. Before that happens, though, we must perform the action </a:t>
            </a:r>
            <a:r>
              <a:rPr lang="en-US" dirty="0" err="1">
                <a:cs typeface="Times New Roman" pitchFamily="18" charset="0"/>
              </a:rPr>
              <a:t>prepareFinalStatement</a:t>
            </a:r>
            <a:r>
              <a:rPr lang="en-US" dirty="0">
                <a:cs typeface="Times New Roman" pitchFamily="18" charset="0"/>
              </a:rPr>
              <a:t>. ||</a:t>
            </a:r>
          </a:p>
          <a:p>
            <a:pPr algn="just" eaLnBrk="1" hangingPunct="1"/>
            <a:endParaRPr lang="en-US" dirty="0">
              <a:cs typeface="Times New Roman" pitchFamily="18" charset="0"/>
            </a:endParaRPr>
          </a:p>
          <a:p>
            <a:pPr algn="just" eaLnBrk="1" hangingPunct="1"/>
            <a:r>
              <a:rPr lang="en-US" dirty="0">
                <a:cs typeface="Times New Roman" pitchFamily="18" charset="0"/>
              </a:rPr>
              <a:t>Now let’s take a look at Completed state. There are actually 2 ways to leave the Completed state. One way is when we call </a:t>
            </a:r>
            <a:r>
              <a:rPr lang="en-US" dirty="0" err="1">
                <a:cs typeface="Times New Roman" pitchFamily="18" charset="0"/>
              </a:rPr>
              <a:t>paymentReceived</a:t>
            </a:r>
            <a:r>
              <a:rPr lang="en-US" dirty="0">
                <a:cs typeface="Times New Roman" pitchFamily="18" charset="0"/>
              </a:rPr>
              <a:t>, and find that || the amount that the client paid is not enough to cover the payment due. In this case, the </a:t>
            </a:r>
            <a:r>
              <a:rPr lang="en-US" dirty="0" err="1">
                <a:cs typeface="Times New Roman" pitchFamily="18" charset="0"/>
              </a:rPr>
              <a:t>paymentReceived</a:t>
            </a:r>
            <a:r>
              <a:rPr lang="en-US" dirty="0">
                <a:cs typeface="Times New Roman" pitchFamily="18" charset="0"/>
              </a:rPr>
              <a:t> operation is still carried out, but after that, the object returns to the Completed state. This type of transition, where the starting and end state is the same, is called a recursive transition. It is important to note that if the Completed state had exit and entry actions, both will occur as a result of this transition. The other way to leave the Completed state is if || the payment received is sufficient to cover the cost, as specified by the guard condition. In this case, we will transition to the Paid state.</a:t>
            </a:r>
          </a:p>
          <a:p>
            <a:pPr algn="just" eaLnBrk="1" hangingPunct="1"/>
            <a:endParaRPr lang="en-US" dirty="0">
              <a:cs typeface="Times New Roman" pitchFamily="18" charset="0"/>
            </a:endParaRPr>
          </a:p>
          <a:p>
            <a:pPr algn="just" eaLnBrk="1" hangingPunct="1"/>
            <a:r>
              <a:rPr lang="en-US" dirty="0">
                <a:cs typeface="Times New Roman" pitchFamily="18" charset="0"/>
              </a:rPr>
              <a:t>Finally, how do we get out of the Paid state? In this case, we see that when the || </a:t>
            </a:r>
            <a:r>
              <a:rPr lang="en-US" dirty="0" err="1">
                <a:cs typeface="Times New Roman" pitchFamily="18" charset="0"/>
              </a:rPr>
              <a:t>archiveCampaign</a:t>
            </a:r>
            <a:r>
              <a:rPr lang="en-US" dirty="0">
                <a:cs typeface="Times New Roman" pitchFamily="18" charset="0"/>
              </a:rPr>
              <a:t> operation is called, the system will first unassign the staff and manager, and then delete the object from the system, as shown by the final state symbol.</a:t>
            </a:r>
          </a:p>
          <a:p>
            <a:pPr algn="just" eaLnBrk="1" hangingPunct="1"/>
            <a:endParaRPr lang="en-US" dirty="0">
              <a:cs typeface="Times New Roman" pitchFamily="18" charset="0"/>
            </a:endParaRPr>
          </a:p>
          <a:p>
            <a:pPr algn="just" eaLnBrk="1" hangingPunct="1"/>
            <a:r>
              <a:rPr lang="en-US" dirty="0">
                <a:cs typeface="Times New Roman" pitchFamily="18" charset="0"/>
              </a:rPr>
              <a:t>OK, that looks pretty good. Except hold on, this state machine allows the client to overpay. What if the requirements change and we don’t want to allow that?</a:t>
            </a:r>
          </a:p>
          <a:p>
            <a:pPr algn="just" eaLnBrk="1" hangingPunct="1"/>
            <a:endParaRPr lang="en-GB" dirty="0">
              <a:cs typeface="Times New Roman" pitchFamily="18" charset="0"/>
            </a:endParaRPr>
          </a:p>
          <a:p>
            <a:pPr eaLnBrk="1" hangingPunct="1"/>
            <a:endParaRPr lang="en-US" dirty="0"/>
          </a:p>
        </p:txBody>
      </p:sp>
    </p:spTree>
    <p:extLst>
      <p:ext uri="{BB962C8B-B14F-4D97-AF65-F5344CB8AC3E}">
        <p14:creationId xmlns:p14="http://schemas.microsoft.com/office/powerpoint/2010/main" val="1674423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cs typeface="Times New Roman" pitchFamily="18" charset="0"/>
              </a:rPr>
              <a:t>Well then we adjust the state machine. Suppose it is later decided that </a:t>
            </a:r>
            <a:r>
              <a:rPr lang="en-GB" dirty="0">
                <a:cs typeface="Times New Roman" pitchFamily="18" charset="0"/>
              </a:rPr>
              <a:t>overpayment will now result in the automatic generation of a refund, then the state machine can be changed as follows. Everything is still the same except that we || adjust the condition to allow transitioning to the Paid state when the payment is exactly equal to the amount due; and we also || add a new transition to handle overpayment. In this case, we see that if the client overpays, we will call the </a:t>
            </a:r>
            <a:r>
              <a:rPr lang="en-GB" dirty="0" err="1">
                <a:cs typeface="Times New Roman" pitchFamily="18" charset="0"/>
              </a:rPr>
              <a:t>generateRefund</a:t>
            </a:r>
            <a:r>
              <a:rPr lang="en-GB" dirty="0">
                <a:cs typeface="Times New Roman" pitchFamily="18" charset="0"/>
              </a:rPr>
              <a:t> operation as an action before we go to the Paid state.</a:t>
            </a:r>
            <a:endParaRPr lang="en-US" dirty="0">
              <a:cs typeface="Times New Roman" pitchFamily="18" charset="0"/>
            </a:endParaRPr>
          </a:p>
        </p:txBody>
      </p:sp>
    </p:spTree>
    <p:extLst>
      <p:ext uri="{BB962C8B-B14F-4D97-AF65-F5344CB8AC3E}">
        <p14:creationId xmlns:p14="http://schemas.microsoft.com/office/powerpoint/2010/main" val="679912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OK, the last couple of things we’ll introduce in this lesson are something called junction and choice </a:t>
            </a:r>
            <a:r>
              <a:rPr lang="en-SG" dirty="0" err="1"/>
              <a:t>pseudostates</a:t>
            </a:r>
            <a:r>
              <a:rPr lang="en-SG" dirty="0"/>
              <a:t>. A junction </a:t>
            </a:r>
            <a:r>
              <a:rPr lang="en-SG" dirty="0" err="1"/>
              <a:t>pseudostate</a:t>
            </a:r>
            <a:r>
              <a:rPr lang="en-SG" dirty="0"/>
              <a:t> in UML is just a black dot. In this example, we see multiple transitions going into the junction, and multiple transitions coming out. Which state you end up in depends on whether condition1 or condition2 is true. So that’s pretty straightforward, except that you have to be careful when you set your guard conditions. If you end up at a junction and none of the conditions are true, you’re stuck, and that’s like your program hanging, so that should never happen. However, if multiple conditions are true, UML says that the object can end up in </a:t>
            </a:r>
            <a:r>
              <a:rPr lang="en-SG" i="1" dirty="0"/>
              <a:t>any</a:t>
            </a:r>
            <a:r>
              <a:rPr lang="en-SG" i="0" dirty="0"/>
              <a:t> of the resulting states and there is no priority. While legal, this is usually not a good idea, and this would be considered an </a:t>
            </a:r>
            <a:r>
              <a:rPr lang="en-SG" i="1" dirty="0"/>
              <a:t>ill-formed</a:t>
            </a:r>
            <a:r>
              <a:rPr lang="en-SG" i="0" dirty="0"/>
              <a:t> state machine.</a:t>
            </a:r>
            <a:endParaRPr lang="en-SG" dirty="0"/>
          </a:p>
          <a:p>
            <a:endParaRPr lang="en-SG" dirty="0"/>
          </a:p>
          <a:p>
            <a:r>
              <a:rPr lang="en-SG" i="0" baseline="0" dirty="0"/>
              <a:t>Another way to add some decision making to the state transitions is by using a choice </a:t>
            </a:r>
            <a:r>
              <a:rPr lang="en-SG" i="0" baseline="0" dirty="0" err="1"/>
              <a:t>pseudostate</a:t>
            </a:r>
            <a:r>
              <a:rPr lang="en-SG" i="0" baseline="0" dirty="0"/>
              <a:t> as shown || here. In UML, a choice </a:t>
            </a:r>
            <a:r>
              <a:rPr lang="en-SG" i="0" baseline="0" dirty="0" err="1"/>
              <a:t>pseudostate</a:t>
            </a:r>
            <a:r>
              <a:rPr lang="en-SG" i="0" baseline="0" dirty="0"/>
              <a:t> is a diamond. Officially, choice </a:t>
            </a:r>
            <a:r>
              <a:rPr lang="en-SG" i="0" baseline="0" dirty="0" err="1"/>
              <a:t>pseudostates</a:t>
            </a:r>
            <a:r>
              <a:rPr lang="en-SG" i="0" baseline="0" dirty="0"/>
              <a:t> can only have one incoming transition and multiple outgoing transitions. Like the junction </a:t>
            </a:r>
            <a:r>
              <a:rPr lang="en-SG" i="0" baseline="0" dirty="0" err="1"/>
              <a:t>pseudostate</a:t>
            </a:r>
            <a:r>
              <a:rPr lang="en-SG" i="0" baseline="0" dirty="0"/>
              <a:t>, which state you end up in is determined by the guard conditions, in this case, whether the value of x is less than, equal to, or greater than 15.</a:t>
            </a:r>
          </a:p>
          <a:p>
            <a:endParaRPr lang="en-SG" i="0" baseline="0" dirty="0"/>
          </a:p>
          <a:p>
            <a:r>
              <a:rPr lang="en-SG" i="0" baseline="0" dirty="0"/>
              <a:t>Note that junction </a:t>
            </a:r>
            <a:r>
              <a:rPr lang="en-SG" i="0" baseline="0" dirty="0" err="1"/>
              <a:t>pseudostates</a:t>
            </a:r>
            <a:r>
              <a:rPr lang="en-SG" i="0" baseline="0" dirty="0"/>
              <a:t> are meant for static conditions, meaning that what the conditions are checking do not change during runtime. Choice </a:t>
            </a:r>
            <a:r>
              <a:rPr lang="en-SG" i="0" baseline="0" dirty="0" err="1"/>
              <a:t>pseudostates</a:t>
            </a:r>
            <a:r>
              <a:rPr lang="en-SG" i="0" baseline="0" dirty="0"/>
              <a:t> are meant for dynamic conditions, where you determine the resulting state by checking values that change over the course of running the program.</a:t>
            </a:r>
          </a:p>
        </p:txBody>
      </p:sp>
    </p:spTree>
    <p:extLst>
      <p:ext uri="{BB962C8B-B14F-4D97-AF65-F5344CB8AC3E}">
        <p14:creationId xmlns:p14="http://schemas.microsoft.com/office/powerpoint/2010/main" val="2317879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on the notation for choice </a:t>
            </a:r>
            <a:r>
              <a:rPr lang="en-US" dirty="0" err="1"/>
              <a:t>pseudostates</a:t>
            </a:r>
            <a:r>
              <a:rPr lang="en-US" dirty="0"/>
              <a:t>. These two partial state machines do the same thing: when the event triggers, we will calculate the value of x. Then, if x is less than or equal to 0, we follow the left transition, and if it is greater than 0, we follow the right transition. Both notations are legal, but when the transition is based on a single value, we should use the notation on the right, because || that notation more clearly shows that the decision is based on the value of x.</a:t>
            </a:r>
            <a:endParaRPr lang="en-GB" dirty="0"/>
          </a:p>
        </p:txBody>
      </p:sp>
    </p:spTree>
    <p:extLst>
      <p:ext uri="{BB962C8B-B14F-4D97-AF65-F5344CB8AC3E}">
        <p14:creationId xmlns:p14="http://schemas.microsoft.com/office/powerpoint/2010/main" val="1331025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will start off this week’s lesson by explaining || what is a state machine, and also discuss || when we should use a state machine to model how an object behaves. We will then show you some || examples of basic state machines expressed using UML notation. Finally, we add a bit of complexity by || introducing ways to control the flow of state machines based on some condition, just to mix it up a bit. We have quite a bit to cover, so let’s get started.</a:t>
            </a:r>
          </a:p>
        </p:txBody>
      </p:sp>
    </p:spTree>
    <p:extLst>
      <p:ext uri="{BB962C8B-B14F-4D97-AF65-F5344CB8AC3E}">
        <p14:creationId xmlns:p14="http://schemas.microsoft.com/office/powerpoint/2010/main" val="391668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finish off this lesson with another example that puts all the elements we have discussed together into one state machine diagram. This is a state machine that models the life cycle of a cash register. We start at the || initial </a:t>
            </a:r>
            <a:r>
              <a:rPr lang="en-US" dirty="0" err="1"/>
              <a:t>pseudostate</a:t>
            </a:r>
            <a:r>
              <a:rPr lang="en-US" dirty="0"/>
              <a:t>, which tells us that when the cash register is turned on, it goes to the || Ready state. While in the Ready state, a few things can happen. The user can || add an item to an order by scanning its bar code. Once that happens, the cash register goes to the || Processing state. When in the Processing state, the user can || add more items or || remove items previously added, but this keeps the cash register in the Processing state. Alternatively, they can || cancel the order, which will return the cash register to the Ready state. </a:t>
            </a:r>
          </a:p>
          <a:p>
            <a:endParaRPr lang="en-US" dirty="0"/>
          </a:p>
          <a:p>
            <a:r>
              <a:rPr lang="en-US" dirty="0"/>
              <a:t>Finally, they can || confirm the order. The guard condition shows that this event only triggers if the number of items is greater than zero, otherwise nothing happens. Assuming there is at least one item in the order, the cash register will || process the order, and then print a receipt. Next, this || choice </a:t>
            </a:r>
            <a:r>
              <a:rPr lang="en-US" dirty="0" err="1"/>
              <a:t>pseudonode</a:t>
            </a:r>
            <a:r>
              <a:rPr lang="en-US" dirty="0"/>
              <a:t> will check whether the cash register is out of paper. If it is || not, we will just go back to the Ready state. But if the cash register || is out of paper, we instead go to the || Inactive state. The moment we step into the Inactive state, the entry action says that we call deactivate, which presumably turns off the ability to process orders. To get out of this state, we can replace the paper, whereupon || this change trigger will detect that we are no longer out of paper and go to the Ready state. Note that when we exit the Inactive state, the exit action shows that we will call the activate action so that we can start processing orders again.</a:t>
            </a:r>
          </a:p>
          <a:p>
            <a:endParaRPr lang="en-US" dirty="0"/>
          </a:p>
          <a:p>
            <a:r>
              <a:rPr lang="en-US" dirty="0"/>
              <a:t>|| Other than that, notice a few other details. This || change trigger shows that we can go from the Ready to the Inactive state if we are out of paper, which might happen if the cash register has no paper when we turn it on. Finally, notice that we can only || turn off the cash register while in the Ready and Inactive states – we are not allowed to turn it off while in the Processing state. So this diagram describes quite clearly how this specific cash register behaves, and now you know how to read state machine diagrams.</a:t>
            </a:r>
            <a:endParaRPr lang="en-GB" dirty="0"/>
          </a:p>
        </p:txBody>
      </p:sp>
    </p:spTree>
    <p:extLst>
      <p:ext uri="{BB962C8B-B14F-4D97-AF65-F5344CB8AC3E}">
        <p14:creationId xmlns:p14="http://schemas.microsoft.com/office/powerpoint/2010/main" val="326816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basics of state machines. We talked about what is a state and how objects in systems often have states that affect their behavior. We also talked about what is a state machine, which is just a model that explains how an object behaves based on its state, and how that object changes states. Hopefully, it is clear to you why it is convenient to map out the life cycle of objects in a system that you are implementing in order to make sure that it is behaving in the way that you intend it. So, how do we code state machines? Well, that’s where the State design pattern comes in, which we will cover next week.</a:t>
            </a:r>
          </a:p>
          <a:p>
            <a:endParaRPr lang="en-US" dirty="0"/>
          </a:p>
          <a:p>
            <a:r>
              <a:rPr lang="en-US" dirty="0"/>
              <a:t>By the way, you know how water can be in a solid, liquid or gas state? There was once a creature made of water that went from liquid to gas state and died. His gravestone said “You will be mist.” </a:t>
            </a:r>
            <a:r>
              <a:rPr lang="en-US" dirty="0" err="1"/>
              <a:t>Byee</a:t>
            </a:r>
            <a:r>
              <a:rPr lang="en-US" dirty="0"/>
              <a:t>!</a:t>
            </a:r>
            <a:endParaRPr lang="en-GB" dirty="0"/>
          </a:p>
        </p:txBody>
      </p:sp>
      <p:sp>
        <p:nvSpPr>
          <p:cNvPr id="4" name="Slide Number Placeholder 3"/>
          <p:cNvSpPr>
            <a:spLocks noGrp="1"/>
          </p:cNvSpPr>
          <p:nvPr>
            <p:ph type="sldNum" sz="quarter" idx="5"/>
          </p:nvPr>
        </p:nvSpPr>
        <p:spPr/>
        <p:txBody>
          <a:bodyPr/>
          <a:lstStyle/>
          <a:p>
            <a:pPr>
              <a:defRPr/>
            </a:pPr>
            <a:fld id="{837F7D91-592F-4A33-9FB4-4DBDFFFD8453}" type="slidenum">
              <a:rPr lang="en-GB" smtClean="0"/>
              <a:pPr>
                <a:defRPr/>
              </a:pPr>
              <a:t>21</a:t>
            </a:fld>
            <a:endParaRPr lang="en-GB"/>
          </a:p>
        </p:txBody>
      </p:sp>
    </p:spTree>
    <p:extLst>
      <p:ext uri="{BB962C8B-B14F-4D97-AF65-F5344CB8AC3E}">
        <p14:creationId xmlns:p14="http://schemas.microsoft.com/office/powerpoint/2010/main" val="9763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We begin by talking about what is a state. Basically, the || state of an object is just its current condition. Since you are an object, you have one or more current states. For example, depending on whether you’ve had lunch, you could be in a Hungry state or a Full state. Depending on whether you are interested in this lesson, you could be in an Interested state or a Bored state, or possibly a Neutral state. And depending on whether you had enough sleep, you could be in an Alert state or Sleepy state. Or you could be in an Asleep state, and I have no idea because this is a recorded lesson, but I hope you’re still listening.</a:t>
            </a:r>
          </a:p>
          <a:p>
            <a:pPr eaLnBrk="1" hangingPunct="1"/>
            <a:endParaRPr lang="en-GB" dirty="0"/>
          </a:p>
          <a:p>
            <a:pPr eaLnBrk="1" hangingPunct="1"/>
            <a:r>
              <a:rPr lang="en-GB" dirty="0"/>
              <a:t>One thing to note is that the || possible states of an object are determined by the type of object. If we are talking about a || Guard in a game, it makes sense to model whether he is in a Hostile, Neutral or Friendly state since he may act differently depending on the state he is in. A || Weapon object could have the Fully Loaded, Partially Loaded or empty states. But it would not make sense for a Weapon to be Hostile, Neutral or Friendly.</a:t>
            </a:r>
          </a:p>
          <a:p>
            <a:pPr eaLnBrk="1" hangingPunct="1"/>
            <a:endParaRPr lang="en-GB" dirty="0"/>
          </a:p>
          <a:p>
            <a:pPr eaLnBrk="1" hangingPunct="1"/>
            <a:r>
              <a:rPr lang="en-GB" dirty="0"/>
              <a:t>Image sources:</a:t>
            </a:r>
          </a:p>
          <a:p>
            <a:pPr marL="171450" indent="-171450" eaLnBrk="1" hangingPunct="1">
              <a:buFontTx/>
              <a:buChar char="-"/>
            </a:pPr>
            <a:r>
              <a:rPr lang="en-GB" dirty="0"/>
              <a:t>https://www.freepik.com/premium-vector/set-face-expressions-man_13152285.htm</a:t>
            </a:r>
          </a:p>
          <a:p>
            <a:pPr marL="171450" indent="-171450" eaLnBrk="1" hangingPunct="1">
              <a:buFontTx/>
              <a:buChar char="-"/>
            </a:pPr>
            <a:endParaRPr lang="en-GB" dirty="0"/>
          </a:p>
        </p:txBody>
      </p:sp>
    </p:spTree>
    <p:extLst>
      <p:ext uri="{BB962C8B-B14F-4D97-AF65-F5344CB8AC3E}">
        <p14:creationId xmlns:p14="http://schemas.microsoft.com/office/powerpoint/2010/main" val="1898672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US" dirty="0">
                <a:cs typeface="Times New Roman" pitchFamily="18" charset="0"/>
              </a:rPr>
              <a:t>How do we know what is the state of an object? In a software system, || the current state of an object is determined by two factors: the value of its attributes, and the links it has with other objects. Let’s take an example from the SWAD textbook on the Agate Advertising Agency. Suppose there is a rule that all newly hired staff are on probation for the first 6 months. How would we know if a </a:t>
            </a:r>
            <a:r>
              <a:rPr lang="en-US" dirty="0" err="1">
                <a:cs typeface="Times New Roman" pitchFamily="18" charset="0"/>
              </a:rPr>
              <a:t>StaffMember</a:t>
            </a:r>
            <a:r>
              <a:rPr lang="en-US" dirty="0">
                <a:cs typeface="Times New Roman" pitchFamily="18" charset="0"/>
              </a:rPr>
              <a:t> is on probation? Well, it could be that || the </a:t>
            </a:r>
            <a:r>
              <a:rPr lang="en-US" dirty="0" err="1">
                <a:cs typeface="Times New Roman" pitchFamily="18" charset="0"/>
              </a:rPr>
              <a:t>StaffMember</a:t>
            </a:r>
            <a:r>
              <a:rPr lang="en-US" dirty="0">
                <a:cs typeface="Times New Roman" pitchFamily="18" charset="0"/>
              </a:rPr>
              <a:t> class has an attribute called </a:t>
            </a:r>
            <a:r>
              <a:rPr lang="en-US" dirty="0" err="1">
                <a:cs typeface="Times New Roman" pitchFamily="18" charset="0"/>
              </a:rPr>
              <a:t>startDate</a:t>
            </a:r>
            <a:r>
              <a:rPr lang="en-US" dirty="0">
                <a:cs typeface="Times New Roman" pitchFamily="18" charset="0"/>
              </a:rPr>
              <a:t> that records when the </a:t>
            </a:r>
            <a:r>
              <a:rPr lang="en-US" dirty="0" err="1">
                <a:cs typeface="Times New Roman" pitchFamily="18" charset="0"/>
              </a:rPr>
              <a:t>StaffMember</a:t>
            </a:r>
            <a:r>
              <a:rPr lang="en-US" dirty="0">
                <a:cs typeface="Times New Roman" pitchFamily="18" charset="0"/>
              </a:rPr>
              <a:t> was hired. We can then check if </a:t>
            </a:r>
            <a:r>
              <a:rPr lang="en-US" dirty="0" err="1">
                <a:cs typeface="Times New Roman" pitchFamily="18" charset="0"/>
              </a:rPr>
              <a:t>startDate</a:t>
            </a:r>
            <a:r>
              <a:rPr lang="en-US" dirty="0">
                <a:cs typeface="Times New Roman" pitchFamily="18" charset="0"/>
              </a:rPr>
              <a:t> is within 6 months of today’s date to see if that </a:t>
            </a:r>
            <a:r>
              <a:rPr lang="en-US" dirty="0" err="1">
                <a:cs typeface="Times New Roman" pitchFamily="18" charset="0"/>
              </a:rPr>
              <a:t>staffMember</a:t>
            </a:r>
            <a:r>
              <a:rPr lang="en-US" dirty="0">
                <a:cs typeface="Times New Roman" pitchFamily="18" charset="0"/>
              </a:rPr>
              <a:t> is in the </a:t>
            </a:r>
            <a:r>
              <a:rPr lang="en-US" dirty="0" err="1">
                <a:cs typeface="Times New Roman" pitchFamily="18" charset="0"/>
              </a:rPr>
              <a:t>OnProbation</a:t>
            </a:r>
            <a:r>
              <a:rPr lang="en-US" dirty="0">
                <a:cs typeface="Times New Roman" pitchFamily="18" charset="0"/>
              </a:rPr>
              <a:t> state.</a:t>
            </a:r>
            <a:endParaRPr lang="en-GB" dirty="0">
              <a:cs typeface="Times New Roman" pitchFamily="18" charset="0"/>
            </a:endParaRPr>
          </a:p>
        </p:txBody>
      </p:sp>
    </p:spTree>
    <p:extLst>
      <p:ext uri="{BB962C8B-B14F-4D97-AF65-F5344CB8AC3E}">
        <p14:creationId xmlns:p14="http://schemas.microsoft.com/office/powerpoint/2010/main" val="1285134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aspects about states in software systems that you should know. || Some objects may only have one possible state, namely, it exists or has been created. For such objects, we would not bother to construct state machines for them.</a:t>
            </a:r>
          </a:p>
          <a:p>
            <a:endParaRPr lang="en-US" dirty="0"/>
          </a:p>
          <a:p>
            <a:r>
              <a:rPr lang="en-US" dirty="0"/>
              <a:t>It is important to note that not everything about an object is necessarily a state. In order to be considered a state for an object, that object || must behave differently based on its state. So if a Student object behaves the same in the system whether he is allocated to class T01 or T02, then which class the Student is allocated to is not a state of that Student in the system. Also, to qualify as a state, the object must be || in that state for an interval of time. For example, if a video game character can drink a potion to recover health instantaneously, then “Drinking Potion” is not a state, it’s just an action. More on actions later.</a:t>
            </a:r>
          </a:p>
        </p:txBody>
      </p:sp>
    </p:spTree>
    <p:extLst>
      <p:ext uri="{BB962C8B-B14F-4D97-AF65-F5344CB8AC3E}">
        <p14:creationId xmlns:p14="http://schemas.microsoft.com/office/powerpoint/2010/main" val="1904061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Objects can change states. This happens when either its attribute or links to other objects changes, which occurs after an event or trigger. So the || </a:t>
            </a:r>
            <a:r>
              <a:rPr lang="en-US" dirty="0" err="1"/>
              <a:t>loadWeapon</a:t>
            </a:r>
            <a:r>
              <a:rPr lang="en-US" dirty="0"/>
              <a:t> event might change the state of a Weapon object from Empty to Fully Loaded. Depending on the object, how it changes states and how that changes its behavior can get quite complicated, which is why we have state machines. || A State Machine models the possible states of an object and how it moves from one state to another, and a state machine diagram is a pictorial representation of this set of interactions.</a:t>
            </a:r>
          </a:p>
          <a:p>
            <a:pPr eaLnBrk="1" hangingPunct="1"/>
            <a:endParaRPr lang="en-US" dirty="0"/>
          </a:p>
        </p:txBody>
      </p:sp>
    </p:spTree>
    <p:extLst>
      <p:ext uri="{BB962C8B-B14F-4D97-AF65-F5344CB8AC3E}">
        <p14:creationId xmlns:p14="http://schemas.microsoft.com/office/powerpoint/2010/main" val="333763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Let’s see a simple example of a Patrol object in a video game, which is an NPC mob that is patrolling an area. This state machine has two states. When the Patrol object is first created in the game, it goes to the Exploring state. You know it starts off in Exploring state because of the black circle pointing to it. It will stay in the Exploring state until it sees the player, then it will go to the Attacking state. But when it loses sight of the player, it will go back to Exploring state.</a:t>
            </a:r>
          </a:p>
          <a:p>
            <a:pPr eaLnBrk="1" hangingPunct="1"/>
            <a:endParaRPr lang="en-US" dirty="0"/>
          </a:p>
          <a:p>
            <a:pPr eaLnBrk="1" hangingPunct="1"/>
            <a:r>
              <a:rPr lang="en-US" dirty="0"/>
              <a:t>Here is the terminology used in UML. These rectangles with rounded corners are called || States, and these arrows are called || Transitions. Note that the transitions are labeled with what causes the object to move from one state to another, and we’ll explain why they are in square brackets later. And the || black circle pointing to the starting state is called the Initial </a:t>
            </a:r>
            <a:r>
              <a:rPr lang="en-US" dirty="0" err="1"/>
              <a:t>Pseudostate</a:t>
            </a:r>
            <a:r>
              <a:rPr lang="en-US" dirty="0"/>
              <a:t>.</a:t>
            </a:r>
          </a:p>
          <a:p>
            <a:pPr eaLnBrk="1" hangingPunct="1"/>
            <a:endParaRPr lang="en-US" dirty="0"/>
          </a:p>
          <a:p>
            <a:pPr eaLnBrk="1" hangingPunct="1"/>
            <a:r>
              <a:rPr lang="en-US" dirty="0"/>
              <a:t>Congratulations! You have now seen your first state machine. That’s pretty easy to understand, right?</a:t>
            </a:r>
          </a:p>
        </p:txBody>
      </p:sp>
    </p:spTree>
    <p:extLst>
      <p:ext uri="{BB962C8B-B14F-4D97-AF65-F5344CB8AC3E}">
        <p14:creationId xmlns:p14="http://schemas.microsoft.com/office/powerpoint/2010/main" val="129736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Now, let’s look at a slightly more complex example in the Agate Advertising Agency case study from the SWAD textbook. In that system, every </a:t>
            </a:r>
            <a:r>
              <a:rPr lang="en-US" dirty="0" err="1"/>
              <a:t>StaffMember</a:t>
            </a:r>
            <a:r>
              <a:rPr lang="en-US" dirty="0"/>
              <a:t> is assigned a </a:t>
            </a:r>
            <a:r>
              <a:rPr lang="en-US" dirty="0" err="1"/>
              <a:t>GradeRate</a:t>
            </a:r>
            <a:r>
              <a:rPr lang="en-US" dirty="0"/>
              <a:t> object which determines how much they are paid, and the </a:t>
            </a:r>
            <a:r>
              <a:rPr lang="en-US" dirty="0" err="1"/>
              <a:t>GradeRate</a:t>
            </a:r>
            <a:r>
              <a:rPr lang="en-US" dirty="0"/>
              <a:t> object can be in || one of 3 states, either Pending, Active or Lapsed. Each </a:t>
            </a:r>
            <a:r>
              <a:rPr lang="en-US" dirty="0" err="1"/>
              <a:t>GradeRate</a:t>
            </a:r>
            <a:r>
              <a:rPr lang="en-US" dirty="0"/>
              <a:t> object has || two attributes called </a:t>
            </a:r>
            <a:r>
              <a:rPr lang="en-US" dirty="0" err="1"/>
              <a:t>rateStartDate</a:t>
            </a:r>
            <a:r>
              <a:rPr lang="en-US" dirty="0"/>
              <a:t> and </a:t>
            </a:r>
            <a:r>
              <a:rPr lang="en-US" dirty="0" err="1"/>
              <a:t>rateFinishDate</a:t>
            </a:r>
            <a:r>
              <a:rPr lang="en-US" dirty="0"/>
              <a:t>, which are the dates when the grade will start and finish, respectively. The way this works is that if the current date is before the </a:t>
            </a:r>
            <a:r>
              <a:rPr lang="en-US" dirty="0" err="1"/>
              <a:t>rateStartDate</a:t>
            </a:r>
            <a:r>
              <a:rPr lang="en-US" dirty="0"/>
              <a:t>, then the </a:t>
            </a:r>
            <a:r>
              <a:rPr lang="en-US" dirty="0" err="1"/>
              <a:t>GradeRate</a:t>
            </a:r>
            <a:r>
              <a:rPr lang="en-US" dirty="0"/>
              <a:t> is in Pending state. If it is after the </a:t>
            </a:r>
            <a:r>
              <a:rPr lang="en-US" dirty="0" err="1"/>
              <a:t>rateStartDate</a:t>
            </a:r>
            <a:r>
              <a:rPr lang="en-US" dirty="0"/>
              <a:t> but before the </a:t>
            </a:r>
            <a:r>
              <a:rPr lang="en-US" dirty="0" err="1"/>
              <a:t>rateFinishDate</a:t>
            </a:r>
            <a:r>
              <a:rPr lang="en-US" dirty="0"/>
              <a:t>, then it is in Active state. If it is after the </a:t>
            </a:r>
            <a:r>
              <a:rPr lang="en-US" dirty="0" err="1"/>
              <a:t>rateFinishDate</a:t>
            </a:r>
            <a:r>
              <a:rPr lang="en-US" dirty="0"/>
              <a:t>, then it is in the Lapsed state.</a:t>
            </a:r>
          </a:p>
        </p:txBody>
      </p:sp>
    </p:spTree>
    <p:extLst>
      <p:ext uri="{BB962C8B-B14F-4D97-AF65-F5344CB8AC3E}">
        <p14:creationId xmlns:p14="http://schemas.microsoft.com/office/powerpoint/2010/main" val="753697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So here is the state machine diagram for the </a:t>
            </a:r>
            <a:r>
              <a:rPr lang="en-US" sz="1200" dirty="0" err="1"/>
              <a:t>GradeRate</a:t>
            </a:r>
            <a:r>
              <a:rPr lang="en-US" sz="1200" dirty="0"/>
              <a:t> object. Let’s start at the top, where the || initial </a:t>
            </a:r>
            <a:r>
              <a:rPr lang="en-US" sz="1200" dirty="0" err="1"/>
              <a:t>pseudostate</a:t>
            </a:r>
            <a:r>
              <a:rPr lang="en-US" sz="1200" dirty="0"/>
              <a:t> points to the starting state, so we know that when the </a:t>
            </a:r>
            <a:r>
              <a:rPr lang="en-US" sz="1200" dirty="0" err="1"/>
              <a:t>GradeRate</a:t>
            </a:r>
            <a:r>
              <a:rPr lang="en-US" sz="1200" dirty="0"/>
              <a:t> object is created, it is in the Pending state. We use this || rounded rectangle to represent a state. The arrows linking the states show how the object moves from one state to another, and we call the arrows || transitions.</a:t>
            </a:r>
            <a:endParaRPr lang="en-GB"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a:t>To go from Pending to Active state, the system has to detect that the </a:t>
            </a:r>
            <a:r>
              <a:rPr lang="en-GB" sz="1200" dirty="0" err="1"/>
              <a:t>rateStartDate</a:t>
            </a:r>
            <a:r>
              <a:rPr lang="en-GB" sz="1200" dirty="0"/>
              <a:t> is before or equal to the </a:t>
            </a:r>
            <a:r>
              <a:rPr lang="en-GB" sz="1200" dirty="0" err="1"/>
              <a:t>currentDate</a:t>
            </a:r>
            <a:r>
              <a:rPr lang="en-GB" sz="1200" dirty="0"/>
              <a:t>. If this happens, then we move from Pending to Active. This is written inside square brackets, and is called a || change trigger. We have another change trigger to move from Active to Lapsed state.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H</a:t>
            </a:r>
            <a:r>
              <a:rPr lang="en-GB" sz="1200" dirty="0" err="1"/>
              <a:t>ere’s</a:t>
            </a:r>
            <a:r>
              <a:rPr lang="en-GB" sz="1200" dirty="0"/>
              <a:t> a rule that we didn’t mention before. We don’t want to keep this </a:t>
            </a:r>
            <a:r>
              <a:rPr lang="en-GB" sz="1200" dirty="0" err="1"/>
              <a:t>GradeRate</a:t>
            </a:r>
            <a:r>
              <a:rPr lang="en-GB" sz="1200" dirty="0"/>
              <a:t> object in the system forever, we only want to keep it in the system for a year after it has lapsed, maybe for auditing purposes. Therefore, after a year, we want to destroy or delete this object from the system. To do this, we use a || relative time trigger, which uses the keyword “after” followed by the amount of time passed inside square brackets. Finally, to show that the object is removed from the system, we use a circled black dot notation, which is known as a || final state. Hope that makes sense.</a:t>
            </a:r>
          </a:p>
        </p:txBody>
      </p:sp>
    </p:spTree>
    <p:extLst>
      <p:ext uri="{BB962C8B-B14F-4D97-AF65-F5344CB8AC3E}">
        <p14:creationId xmlns:p14="http://schemas.microsoft.com/office/powerpoint/2010/main" val="302075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cSld>
  <p:clrMapOvr>
    <a:masterClrMapping/>
  </p:clrMapOvr>
  <p:transition spd="slow" advTm="38712">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C5D9F922-EF75-FF88-1C47-27A0C7CDF81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42031587-38E1-EB95-C3BF-17417235677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9E91F44B-B75F-AB6C-B68B-C263326CDCD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A6CD3869-DB1C-18DB-A26E-4908EDCACB68}"/>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AF9740FF-C5BA-E697-0333-1AB07D1BB897}"/>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F03A9AA5-9393-C1EA-1BE2-D33D6666B850}"/>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13364FD3-A862-C6C9-85ED-5C931743279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AB32D6A5-5A57-9C98-A3CB-A08A0F358970}"/>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915986CC-0DB1-FB49-67BA-C569CEC20BE1}"/>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B4B2701B-6BFE-66A0-F304-2E4317053B4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Tree>
  </p:cSld>
  <p:clrMapOvr>
    <a:masterClrMapping/>
  </p:clrMapOvr>
  <p:transition spd="slow" advTm="38712">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381000" y="1066800"/>
            <a:ext cx="8153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143" name="Rectangle 15"/>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pPr>
              <a:defRPr/>
            </a:pPr>
            <a:r>
              <a:rPr lang="en-US" dirty="0"/>
              <a:t>  Lecture </a:t>
            </a:r>
            <a:r>
              <a:rPr lang="en-US" dirty="0">
                <a:solidFill>
                  <a:srgbClr val="FF0000"/>
                </a:solidFill>
              </a:rPr>
              <a:t>2.2</a:t>
            </a:r>
            <a:br>
              <a:rPr lang="en-US" dirty="0"/>
            </a:br>
            <a:r>
              <a:rPr lang="en-US" dirty="0"/>
              <a:t> Slide </a:t>
            </a:r>
            <a:fld id="{90F70AE2-8A29-4ED5-B02D-95B1ACAF7606}" type="slidenum">
              <a:rPr lang="en-US" smtClean="0"/>
              <a:pPr>
                <a:defRPr/>
              </a:pPr>
              <a:t>‹#›</a:t>
            </a:fld>
            <a:endParaRPr lang="en-US" dirty="0"/>
          </a:p>
        </p:txBody>
      </p:sp>
      <p:sp>
        <p:nvSpPr>
          <p:cNvPr id="48144" name="Rectangle 16"/>
          <p:cNvSpPr>
            <a:spLocks noChangeArrowheads="1"/>
          </p:cNvSpPr>
          <p:nvPr userDrawn="1"/>
        </p:nvSpPr>
        <p:spPr bwMode="auto">
          <a:xfrm>
            <a:off x="1676400" y="6400800"/>
            <a:ext cx="2895600" cy="381000"/>
          </a:xfrm>
          <a:prstGeom prst="rect">
            <a:avLst/>
          </a:prstGeom>
          <a:noFill/>
          <a:ln w="9525">
            <a:noFill/>
            <a:miter lim="800000"/>
            <a:headEnd/>
            <a:tailEnd/>
          </a:ln>
        </p:spPr>
        <p:txBody>
          <a:bodyPr anchor="b"/>
          <a:lstStyle/>
          <a:p>
            <a:pPr lvl="1">
              <a:spcBef>
                <a:spcPts val="0"/>
              </a:spcBef>
              <a:defRPr/>
            </a:pPr>
            <a:r>
              <a:rPr lang="en-US" sz="1200" dirty="0">
                <a:latin typeface="Arial Narrow" pitchFamily="34" charset="0"/>
              </a:rPr>
              <a:t>Diploma in IT</a:t>
            </a:r>
          </a:p>
          <a:p>
            <a:pPr lvl="1">
              <a:spcBef>
                <a:spcPts val="0"/>
              </a:spcBef>
              <a:defRPr/>
            </a:pPr>
            <a:r>
              <a:rPr lang="en-US" sz="1200" dirty="0">
                <a:latin typeface="Arial Narrow" pitchFamily="34" charset="0"/>
              </a:rPr>
              <a:t>SDP AY24/25</a:t>
            </a:r>
            <a:r>
              <a:rPr lang="en-US" sz="1200" baseline="0" dirty="0">
                <a:latin typeface="Arial Narrow" pitchFamily="34" charset="0"/>
              </a:rPr>
              <a:t> </a:t>
            </a:r>
            <a:r>
              <a:rPr lang="en-US" sz="1200" dirty="0">
                <a:latin typeface="Arial Narrow" pitchFamily="34" charset="0"/>
              </a:rPr>
              <a:t>Sem 3</a:t>
            </a:r>
          </a:p>
        </p:txBody>
      </p:sp>
      <p:sp>
        <p:nvSpPr>
          <p:cNvPr id="48145"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ffectLst/>
        </p:spPr>
        <p:txBody>
          <a:bodyPr/>
          <a:lstStyle/>
          <a:p>
            <a:pPr>
              <a:defRPr/>
            </a:pPr>
            <a:endParaRPr lang="en-US"/>
          </a:p>
        </p:txBody>
      </p:sp>
      <p:sp>
        <p:nvSpPr>
          <p:cNvPr id="48146"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p>
            <a:pPr>
              <a:defRPr/>
            </a:pPr>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3080" name="Picture 22" descr="School of ICT"/>
          <p:cNvPicPr>
            <a:picLocks noChangeAspect="1" noChangeArrowheads="1"/>
          </p:cNvPicPr>
          <p:nvPr userDrawn="1"/>
        </p:nvPicPr>
        <p:blipFill>
          <a:blip r:embed="rId13" cstate="print"/>
          <a:srcRect/>
          <a:stretch>
            <a:fillRect/>
          </a:stretch>
        </p:blipFill>
        <p:spPr bwMode="auto">
          <a:xfrm>
            <a:off x="381000" y="6270625"/>
            <a:ext cx="1714500" cy="587375"/>
          </a:xfrm>
          <a:prstGeom prst="rect">
            <a:avLst/>
          </a:prstGeom>
          <a:noFill/>
          <a:ln w="9525">
            <a:noFill/>
            <a:miter lim="800000"/>
            <a:headEnd/>
            <a:tailEnd/>
          </a:ln>
        </p:spPr>
      </p:pic>
      <p:sp>
        <p:nvSpPr>
          <p:cNvPr id="9" name="Rectangle 15"/>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 11/09/2024</a:t>
            </a:r>
          </a:p>
        </p:txBody>
      </p:sp>
      <p:sp>
        <p:nvSpPr>
          <p:cNvPr id="3"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733"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ransition spd="slow" advTm="38712">
    <p:push dir="u"/>
  </p:transition>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5.m4a"/><Relationship Id="rId7" Type="http://schemas.openxmlformats.org/officeDocument/2006/relationships/notesSlide" Target="../notesSlides/notesSlide10.xml"/><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audio" Target="../media/media16.m4a"/><Relationship Id="rId4" Type="http://schemas.microsoft.com/office/2007/relationships/media" Target="../media/media16.m4a"/></Relationships>
</file>

<file path=ppt/slides/_rels/slide11.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audio" Target="../media/media17.m4a"/><Relationship Id="rId7" Type="http://schemas.openxmlformats.org/officeDocument/2006/relationships/notesSlide" Target="../notesSlides/notesSlide11.xml"/><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slideLayout" Target="../slideLayouts/slideLayout2.xml"/><Relationship Id="rId5" Type="http://schemas.openxmlformats.org/officeDocument/2006/relationships/audio" Target="../media/media18.m4a"/><Relationship Id="rId4" Type="http://schemas.microsoft.com/office/2007/relationships/media" Target="../media/media18.m4a"/><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notesSlide" Target="../notesSlides/notesSlide12.xml"/><Relationship Id="rId2" Type="http://schemas.microsoft.com/office/2007/relationships/media" Target="../media/media19.m4a"/><Relationship Id="rId1" Type="http://schemas.openxmlformats.org/officeDocument/2006/relationships/tags" Target="../tags/tag13.xml"/><Relationship Id="rId6" Type="http://schemas.openxmlformats.org/officeDocument/2006/relationships/slideLayout" Target="../slideLayouts/slideLayout2.xml"/><Relationship Id="rId5" Type="http://schemas.openxmlformats.org/officeDocument/2006/relationships/audio" Target="../media/media20.m4a"/><Relationship Id="rId4" Type="http://schemas.microsoft.com/office/2007/relationships/media" Target="../media/media20.m4a"/><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audio" Target="../media/media21.m4a"/><Relationship Id="rId7" Type="http://schemas.openxmlformats.org/officeDocument/2006/relationships/notesSlide" Target="../notesSlides/notesSlide13.xml"/><Relationship Id="rId2" Type="http://schemas.microsoft.com/office/2007/relationships/media" Target="../media/media21.m4a"/><Relationship Id="rId1" Type="http://schemas.openxmlformats.org/officeDocument/2006/relationships/tags" Target="../tags/tag14.xml"/><Relationship Id="rId6" Type="http://schemas.openxmlformats.org/officeDocument/2006/relationships/slideLayout" Target="../slideLayouts/slideLayout2.xml"/><Relationship Id="rId5" Type="http://schemas.openxmlformats.org/officeDocument/2006/relationships/audio" Target="../media/media22.m4a"/><Relationship Id="rId4" Type="http://schemas.microsoft.com/office/2007/relationships/media" Target="../media/media22.m4a"/><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3.m4a"/><Relationship Id="rId7" Type="http://schemas.openxmlformats.org/officeDocument/2006/relationships/notesSlide" Target="../notesSlides/notesSlide14.xml"/><Relationship Id="rId2" Type="http://schemas.microsoft.com/office/2007/relationships/media" Target="../media/media23.m4a"/><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audio" Target="../media/media24.m4a"/><Relationship Id="rId4" Type="http://schemas.microsoft.com/office/2007/relationships/media" Target="../media/media24.m4a"/></Relationships>
</file>

<file path=ppt/slides/_rels/slide1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audio" Target="../media/media25.m4a"/><Relationship Id="rId7" Type="http://schemas.openxmlformats.org/officeDocument/2006/relationships/notesSlide" Target="../notesSlides/notesSlide15.xml"/><Relationship Id="rId2" Type="http://schemas.microsoft.com/office/2007/relationships/media" Target="../media/media25.m4a"/><Relationship Id="rId1" Type="http://schemas.openxmlformats.org/officeDocument/2006/relationships/tags" Target="../tags/tag16.xml"/><Relationship Id="rId6" Type="http://schemas.openxmlformats.org/officeDocument/2006/relationships/slideLayout" Target="../slideLayouts/slideLayout2.xml"/><Relationship Id="rId5" Type="http://schemas.openxmlformats.org/officeDocument/2006/relationships/audio" Target="../media/media26.m4a"/><Relationship Id="rId4" Type="http://schemas.microsoft.com/office/2007/relationships/media" Target="../media/media26.m4a"/><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7.m4a"/><Relationship Id="rId7" Type="http://schemas.openxmlformats.org/officeDocument/2006/relationships/notesSlide" Target="../notesSlides/notesSlide16.xml"/><Relationship Id="rId2" Type="http://schemas.microsoft.com/office/2007/relationships/media" Target="../media/media27.m4a"/><Relationship Id="rId1" Type="http://schemas.openxmlformats.org/officeDocument/2006/relationships/tags" Target="../tags/tag17.xml"/><Relationship Id="rId6" Type="http://schemas.openxmlformats.org/officeDocument/2006/relationships/slideLayout" Target="../slideLayouts/slideLayout2.xml"/><Relationship Id="rId5" Type="http://schemas.openxmlformats.org/officeDocument/2006/relationships/audio" Target="../media/media28.m4a"/><Relationship Id="rId4" Type="http://schemas.microsoft.com/office/2007/relationships/media" Target="../media/media28.m4a"/></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9.m4a"/><Relationship Id="rId7" Type="http://schemas.openxmlformats.org/officeDocument/2006/relationships/notesSlide" Target="../notesSlides/notesSlide17.xml"/><Relationship Id="rId2" Type="http://schemas.microsoft.com/office/2007/relationships/media" Target="../media/media29.m4a"/><Relationship Id="rId1" Type="http://schemas.openxmlformats.org/officeDocument/2006/relationships/tags" Target="../tags/tag18.xml"/><Relationship Id="rId6" Type="http://schemas.openxmlformats.org/officeDocument/2006/relationships/slideLayout" Target="../slideLayouts/slideLayout2.xml"/><Relationship Id="rId5" Type="http://schemas.openxmlformats.org/officeDocument/2006/relationships/audio" Target="../media/media30.m4a"/><Relationship Id="rId4" Type="http://schemas.microsoft.com/office/2007/relationships/media" Target="../media/media30.m4a"/></Relationships>
</file>

<file path=ppt/slides/_rels/slide18.xml.rels><?xml version="1.0" encoding="UTF-8" standalone="yes"?>
<Relationships xmlns="http://schemas.openxmlformats.org/package/2006/relationships"><Relationship Id="rId3" Type="http://schemas.openxmlformats.org/officeDocument/2006/relationships/audio" Target="../media/media31.m4a"/><Relationship Id="rId7" Type="http://schemas.openxmlformats.org/officeDocument/2006/relationships/image" Target="../media/image3.png"/><Relationship Id="rId2" Type="http://schemas.microsoft.com/office/2007/relationships/media" Target="../media/media31.m4a"/><Relationship Id="rId1" Type="http://schemas.openxmlformats.org/officeDocument/2006/relationships/tags" Target="../tags/tag19.xml"/><Relationship Id="rId6" Type="http://schemas.openxmlformats.org/officeDocument/2006/relationships/image" Target="../media/image13.gif"/><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2.m4a"/><Relationship Id="rId7" Type="http://schemas.openxmlformats.org/officeDocument/2006/relationships/image" Target="../media/image15.png"/><Relationship Id="rId2" Type="http://schemas.microsoft.com/office/2007/relationships/media" Target="../media/media32.m4a"/><Relationship Id="rId1" Type="http://schemas.openxmlformats.org/officeDocument/2006/relationships/tags" Target="../tags/tag20.xml"/><Relationship Id="rId6" Type="http://schemas.openxmlformats.org/officeDocument/2006/relationships/image" Target="../media/image14.png"/><Relationship Id="rId5" Type="http://schemas.openxmlformats.org/officeDocument/2006/relationships/notesSlide" Target="../notesSlides/notesSlide19.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4a"/><Relationship Id="rId7" Type="http://schemas.openxmlformats.org/officeDocument/2006/relationships/notesSlide" Target="../notesSlides/notesSlide2.xml"/><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3.m4a"/><Relationship Id="rId4" Type="http://schemas.microsoft.com/office/2007/relationships/media" Target="../media/media3.m4a"/></Relationships>
</file>

<file path=ppt/slides/_rels/slide20.xml.rels><?xml version="1.0" encoding="UTF-8" standalone="yes"?>
<Relationships xmlns="http://schemas.openxmlformats.org/package/2006/relationships"><Relationship Id="rId3" Type="http://schemas.openxmlformats.org/officeDocument/2006/relationships/audio" Target="../media/media33.m4a"/><Relationship Id="rId7" Type="http://schemas.openxmlformats.org/officeDocument/2006/relationships/image" Target="../media/image3.png"/><Relationship Id="rId2" Type="http://schemas.microsoft.com/office/2007/relationships/media" Target="../media/media33.m4a"/><Relationship Id="rId1" Type="http://schemas.openxmlformats.org/officeDocument/2006/relationships/tags" Target="../tags/tag21.xml"/><Relationship Id="rId6" Type="http://schemas.openxmlformats.org/officeDocument/2006/relationships/image" Target="../media/image16.pn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audio" Target="../media/media34.m4a"/><Relationship Id="rId2" Type="http://schemas.microsoft.com/office/2007/relationships/media" Target="../media/media34.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4a"/><Relationship Id="rId7" Type="http://schemas.openxmlformats.org/officeDocument/2006/relationships/notesSlide" Target="../notesSlides/notesSlide4.xml"/><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slideLayout" Target="../slideLayouts/slideLayout2.xml"/><Relationship Id="rId5" Type="http://schemas.openxmlformats.org/officeDocument/2006/relationships/audio" Target="../media/media6.m4a"/><Relationship Id="rId4" Type="http://schemas.microsoft.com/office/2007/relationships/media" Target="../media/media6.m4a"/></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m4a"/><Relationship Id="rId7" Type="http://schemas.openxmlformats.org/officeDocument/2006/relationships/notesSlide" Target="../notesSlides/notesSlide5.xml"/><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slideLayout" Target="../slideLayouts/slideLayout2.xml"/><Relationship Id="rId5" Type="http://schemas.openxmlformats.org/officeDocument/2006/relationships/audio" Target="../media/media8.m4a"/><Relationship Id="rId4" Type="http://schemas.microsoft.com/office/2007/relationships/media" Target="../media/media8.m4a"/></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m4a"/><Relationship Id="rId7" Type="http://schemas.openxmlformats.org/officeDocument/2006/relationships/notesSlide" Target="../notesSlides/notesSlide6.xml"/><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slideLayout" Target="../slideLayouts/slideLayout2.xml"/><Relationship Id="rId5" Type="http://schemas.openxmlformats.org/officeDocument/2006/relationships/audio" Target="../media/media10.m4a"/><Relationship Id="rId4" Type="http://schemas.microsoft.com/office/2007/relationships/media" Target="../media/media10.m4a"/></Relationships>
</file>

<file path=ppt/slides/_rels/slide7.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m4a"/><Relationship Id="rId7" Type="http://schemas.openxmlformats.org/officeDocument/2006/relationships/notesSlide" Target="../notesSlides/notesSlide8.xml"/><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slideLayout" Target="../slideLayouts/slideLayout2.xml"/><Relationship Id="rId5" Type="http://schemas.openxmlformats.org/officeDocument/2006/relationships/audio" Target="../media/media12.m4a"/><Relationship Id="rId4" Type="http://schemas.microsoft.com/office/2007/relationships/media" Target="../media/media12.m4a"/></Relationships>
</file>

<file path=ppt/slides/_rels/slide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audio" Target="../media/media13.m4a"/><Relationship Id="rId7" Type="http://schemas.openxmlformats.org/officeDocument/2006/relationships/notesSlide" Target="../notesSlides/notesSlide9.xml"/><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audio" Target="../media/media14.m4a"/><Relationship Id="rId4" Type="http://schemas.microsoft.com/office/2007/relationships/media" Target="../media/media14.m4a"/><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p>
            <a:endParaRPr lang="en-US"/>
          </a:p>
        </p:txBody>
      </p:sp>
      <p:sp>
        <p:nvSpPr>
          <p:cNvPr id="129027" name="Rectangle 3"/>
          <p:cNvSpPr>
            <a:spLocks noGrp="1" noChangeArrowheads="1"/>
          </p:cNvSpPr>
          <p:nvPr>
            <p:ph type="subTitle" idx="1"/>
          </p:nvPr>
        </p:nvSpPr>
        <p:spPr>
          <a:xfrm>
            <a:off x="2514600" y="1600200"/>
            <a:ext cx="5410200" cy="1752600"/>
          </a:xfrm>
        </p:spPr>
        <p:txBody>
          <a:bodyPr/>
          <a:lstStyle/>
          <a:p>
            <a:pPr algn="ctr">
              <a:lnSpc>
                <a:spcPct val="130000"/>
              </a:lnSpc>
              <a:defRPr/>
            </a:pPr>
            <a:r>
              <a:rPr lang="en-GB" sz="4400" b="0" dirty="0">
                <a:solidFill>
                  <a:srgbClr val="0033CC"/>
                </a:solidFill>
                <a:effectLst>
                  <a:outerShdw blurRad="38100" dist="38100" dir="2700000" algn="tl">
                    <a:srgbClr val="C0C0C0"/>
                  </a:outerShdw>
                </a:effectLst>
              </a:rPr>
              <a:t>State Machines</a:t>
            </a:r>
            <a:endParaRPr lang="en-GB" sz="40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5125" name="Text Box 9"/>
          <p:cNvSpPr txBox="1">
            <a:spLocks noChangeArrowheads="1"/>
          </p:cNvSpPr>
          <p:nvPr/>
        </p:nvSpPr>
        <p:spPr bwMode="auto">
          <a:xfrm>
            <a:off x="0" y="152400"/>
            <a:ext cx="1752600" cy="579438"/>
          </a:xfrm>
          <a:prstGeom prst="rect">
            <a:avLst/>
          </a:prstGeom>
          <a:noFill/>
          <a:ln w="9525">
            <a:noFill/>
            <a:miter lim="800000"/>
            <a:headEnd/>
            <a:tailEnd/>
          </a:ln>
        </p:spPr>
        <p:txBody>
          <a:bodyPr>
            <a:spAutoFit/>
          </a:bodyPr>
          <a:lstStyle/>
          <a:p>
            <a:pPr algn="ctr" eaLnBrk="1" hangingPunct="1">
              <a:spcBef>
                <a:spcPct val="50000"/>
              </a:spcBef>
            </a:pPr>
            <a:r>
              <a:rPr lang="en-GB" sz="3200" b="1" dirty="0">
                <a:solidFill>
                  <a:schemeClr val="bg1"/>
                </a:solidFill>
                <a:latin typeface="Tahoma" pitchFamily="34" charset="0"/>
              </a:rPr>
              <a:t>SDP</a:t>
            </a:r>
          </a:p>
        </p:txBody>
      </p:sp>
      <p:sp>
        <p:nvSpPr>
          <p:cNvPr id="129035" name="Text Box 11"/>
          <p:cNvSpPr txBox="1">
            <a:spLocks noChangeArrowheads="1"/>
          </p:cNvSpPr>
          <p:nvPr/>
        </p:nvSpPr>
        <p:spPr bwMode="auto">
          <a:xfrm>
            <a:off x="381000" y="5410200"/>
            <a:ext cx="990600" cy="707886"/>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2.2</a:t>
            </a:r>
            <a:endParaRPr lang="en-GB" sz="4000" b="1" dirty="0">
              <a:solidFill>
                <a:schemeClr val="bg1"/>
              </a:solidFill>
              <a:effectLst>
                <a:outerShdw blurRad="38100" dist="38100" dir="2700000" algn="tl">
                  <a:srgbClr val="C0C0C0"/>
                </a:outerShdw>
              </a:effectLst>
              <a:latin typeface="Arial" charset="0"/>
            </a:endParaRPr>
          </a:p>
        </p:txBody>
      </p:sp>
      <p:sp>
        <p:nvSpPr>
          <p:cNvPr id="129038" name="Rectangle 14"/>
          <p:cNvSpPr>
            <a:spLocks noChangeArrowheads="1"/>
          </p:cNvSpPr>
          <p:nvPr/>
        </p:nvSpPr>
        <p:spPr bwMode="auto">
          <a:xfrm>
            <a:off x="2590800" y="4648200"/>
            <a:ext cx="57912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b="1" dirty="0">
                <a:latin typeface="Arial Narrow" pitchFamily="34" charset="0"/>
              </a:rPr>
              <a:t>Software Design Patterns</a:t>
            </a:r>
          </a:p>
          <a:p>
            <a:pPr algn="ctr">
              <a:lnSpc>
                <a:spcPct val="90000"/>
              </a:lnSpc>
              <a:spcBef>
                <a:spcPct val="20000"/>
              </a:spcBef>
              <a:buClr>
                <a:schemeClr val="tx2"/>
              </a:buClr>
              <a:buSzPct val="140000"/>
              <a:buFont typeface="Wingdings" pitchFamily="2" charset="2"/>
              <a:buNone/>
              <a:defRPr/>
            </a:pPr>
            <a:r>
              <a:rPr kumimoji="1" lang="en-GB" dirty="0">
                <a:latin typeface="Arial Narrow" pitchFamily="34" charset="0"/>
              </a:rPr>
              <a:t>Diploma in IT</a:t>
            </a:r>
          </a:p>
          <a:p>
            <a:pPr algn="ctr">
              <a:lnSpc>
                <a:spcPct val="90000"/>
              </a:lnSpc>
              <a:spcBef>
                <a:spcPct val="20000"/>
              </a:spcBef>
              <a:buClr>
                <a:schemeClr val="tx2"/>
              </a:buClr>
              <a:buSzPct val="140000"/>
              <a:buFont typeface="Wingdings" pitchFamily="2" charset="2"/>
              <a:buNone/>
              <a:defRPr/>
            </a:pPr>
            <a:r>
              <a:rPr kumimoji="1" lang="en-GB" dirty="0">
                <a:latin typeface="Arial Narrow" pitchFamily="34" charset="0"/>
              </a:rPr>
              <a:t>Year 2 (2024/25), Semester 4</a:t>
            </a:r>
            <a:endParaRPr kumimoji="1" lang="en-GB" sz="4000" dirty="0">
              <a:effectLst>
                <a:outerShdw blurRad="38100" dist="38100" dir="2700000" algn="tl">
                  <a:srgbClr val="C0C0C0"/>
                </a:outerShdw>
              </a:effectLst>
            </a:endParaRPr>
          </a:p>
        </p:txBody>
      </p:sp>
      <p:sp>
        <p:nvSpPr>
          <p:cNvPr id="5128"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p:spPr>
        <p:txBody>
          <a:bodyPr/>
          <a:lstStyle/>
          <a:p>
            <a:endParaRPr lang="en-US"/>
          </a:p>
        </p:txBody>
      </p:sp>
      <p:pic>
        <p:nvPicPr>
          <p:cNvPr id="5129" name="Picture 16" descr="School of ICT"/>
          <p:cNvPicPr>
            <a:picLocks noChangeAspect="1" noChangeArrowheads="1"/>
          </p:cNvPicPr>
          <p:nvPr/>
        </p:nvPicPr>
        <p:blipFill>
          <a:blip r:embed="rId6" cstate="print"/>
          <a:srcRect/>
          <a:stretch>
            <a:fillRect/>
          </a:stretch>
        </p:blipFill>
        <p:spPr bwMode="auto">
          <a:xfrm>
            <a:off x="1981200" y="0"/>
            <a:ext cx="3048000" cy="1044575"/>
          </a:xfrm>
          <a:prstGeom prst="rect">
            <a:avLst/>
          </a:prstGeom>
          <a:noFill/>
          <a:ln w="9525">
            <a:noFill/>
            <a:miter lim="800000"/>
            <a:headEnd/>
            <a:tailEnd/>
          </a:ln>
        </p:spPr>
      </p:pic>
      <p:pic>
        <p:nvPicPr>
          <p:cNvPr id="9" name="Audio 8">
            <a:hlinkClick r:id="" action="ppaction://media"/>
            <a:extLst>
              <a:ext uri="{FF2B5EF4-FFF2-40B4-BE49-F238E27FC236}">
                <a16:creationId xmlns:a16="http://schemas.microsoft.com/office/drawing/2014/main" id="{31631D48-8594-4910-7F9D-EB76D32E23B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GB" dirty="0"/>
              <a:t>Types of Triggers (or Events)</a:t>
            </a:r>
          </a:p>
        </p:txBody>
      </p:sp>
      <p:sp>
        <p:nvSpPr>
          <p:cNvPr id="19461" name="Rectangle 3"/>
          <p:cNvSpPr>
            <a:spLocks noGrp="1" noChangeArrowheads="1"/>
          </p:cNvSpPr>
          <p:nvPr>
            <p:ph type="body" idx="1"/>
          </p:nvPr>
        </p:nvSpPr>
        <p:spPr/>
        <p:txBody>
          <a:bodyPr/>
          <a:lstStyle/>
          <a:p>
            <a:pPr>
              <a:spcBef>
                <a:spcPts val="768"/>
              </a:spcBef>
            </a:pPr>
            <a:r>
              <a:rPr lang="en-GB" sz="2800" dirty="0">
                <a:cs typeface="Times New Roman" pitchFamily="18" charset="0"/>
              </a:rPr>
              <a:t>A </a:t>
            </a:r>
            <a:r>
              <a:rPr lang="en-GB" sz="2800" i="1" dirty="0">
                <a:solidFill>
                  <a:srgbClr val="FF0000"/>
                </a:solidFill>
                <a:cs typeface="Times New Roman" pitchFamily="18" charset="0"/>
              </a:rPr>
              <a:t>change trigger</a:t>
            </a:r>
            <a:r>
              <a:rPr lang="en-GB" sz="2800" i="1" dirty="0">
                <a:cs typeface="Times New Roman" pitchFamily="18" charset="0"/>
              </a:rPr>
              <a:t> </a:t>
            </a:r>
            <a:r>
              <a:rPr lang="en-GB" sz="2800" dirty="0">
                <a:cs typeface="Times New Roman" pitchFamily="18" charset="0"/>
              </a:rPr>
              <a:t>occurs when a condition becomes true</a:t>
            </a:r>
          </a:p>
          <a:p>
            <a:pPr>
              <a:spcBef>
                <a:spcPts val="768"/>
              </a:spcBef>
            </a:pPr>
            <a:r>
              <a:rPr lang="en-GB" sz="2800" dirty="0">
                <a:cs typeface="Times New Roman" pitchFamily="18" charset="0"/>
              </a:rPr>
              <a:t>A </a:t>
            </a:r>
            <a:r>
              <a:rPr lang="en-GB" sz="2800" i="1" dirty="0">
                <a:solidFill>
                  <a:srgbClr val="FF0000"/>
                </a:solidFill>
                <a:cs typeface="Times New Roman" pitchFamily="18" charset="0"/>
              </a:rPr>
              <a:t>call trigger </a:t>
            </a:r>
            <a:r>
              <a:rPr lang="en-GB" sz="2800" dirty="0">
                <a:cs typeface="Times New Roman" pitchFamily="18" charset="0"/>
              </a:rPr>
              <a:t>occurs when an object receives a call of  one of its operations either from another object or from itself</a:t>
            </a:r>
          </a:p>
          <a:p>
            <a:pPr>
              <a:spcBef>
                <a:spcPts val="768"/>
              </a:spcBef>
            </a:pPr>
            <a:r>
              <a:rPr lang="en-GB" sz="2800" dirty="0">
                <a:cs typeface="Times New Roman" pitchFamily="18" charset="0"/>
              </a:rPr>
              <a:t>A </a:t>
            </a:r>
            <a:r>
              <a:rPr lang="en-GB" sz="2800" i="1" dirty="0">
                <a:solidFill>
                  <a:srgbClr val="FF0000"/>
                </a:solidFill>
                <a:cs typeface="Times New Roman" pitchFamily="18" charset="0"/>
              </a:rPr>
              <a:t>relative-time trigger</a:t>
            </a:r>
            <a:r>
              <a:rPr lang="en-GB" sz="2800" dirty="0">
                <a:cs typeface="Times New Roman" pitchFamily="18" charset="0"/>
              </a:rPr>
              <a:t> is caused by the passage of a designated period of time after a specified event (frequently the entry to the current state)</a:t>
            </a:r>
          </a:p>
          <a:p>
            <a:pPr>
              <a:spcBef>
                <a:spcPts val="768"/>
              </a:spcBef>
            </a:pPr>
            <a:r>
              <a:rPr lang="en-GB" sz="2800" dirty="0">
                <a:cs typeface="Times New Roman" pitchFamily="18" charset="0"/>
              </a:rPr>
              <a:t>A </a:t>
            </a:r>
            <a:r>
              <a:rPr lang="en-GB" sz="2800" i="1" dirty="0">
                <a:solidFill>
                  <a:srgbClr val="FF0000"/>
                </a:solidFill>
                <a:cs typeface="Times New Roman" pitchFamily="18" charset="0"/>
              </a:rPr>
              <a:t>signal trigger </a:t>
            </a:r>
            <a:r>
              <a:rPr lang="en-GB" sz="2800" dirty="0">
                <a:cs typeface="Times New Roman" pitchFamily="18" charset="0"/>
              </a:rPr>
              <a:t>occurs when an object receives a signal (an asynchronous communication)</a:t>
            </a:r>
          </a:p>
          <a:p>
            <a:pPr marL="0" indent="0">
              <a:spcBef>
                <a:spcPts val="768"/>
              </a:spcBef>
              <a:buNone/>
            </a:pPr>
            <a:endParaRPr lang="en-GB" sz="2800" dirty="0">
              <a:cs typeface="Times New Roman" pitchFamily="18" charset="0"/>
            </a:endParaRP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31200" y="125186"/>
            <a:ext cx="406400" cy="406400"/>
          </a:xfrm>
          <a:prstGeom prst="rect">
            <a:avLst/>
          </a:prstGeom>
        </p:spPr>
      </p:pic>
      <p:pic>
        <p:nvPicPr>
          <p:cNvPr id="7" name="Audio 6">
            <a:hlinkClick r:id="" action="ppaction://media"/>
            <a:extLst>
              <a:ext uri="{FF2B5EF4-FFF2-40B4-BE49-F238E27FC236}">
                <a16:creationId xmlns:a16="http://schemas.microsoft.com/office/drawing/2014/main" id="{4E5EC62F-4A32-48C1-A29F-836CF519552B}"/>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585200" y="6299200"/>
            <a:ext cx="406400" cy="406400"/>
          </a:xfrm>
          <a:prstGeom prst="rect">
            <a:avLst/>
          </a:prstGeom>
        </p:spPr>
      </p:pic>
      <p:sp>
        <p:nvSpPr>
          <p:cNvPr id="4" name="Slide Number Placeholder 3">
            <a:extLst>
              <a:ext uri="{FF2B5EF4-FFF2-40B4-BE49-F238E27FC236}">
                <a16:creationId xmlns:a16="http://schemas.microsoft.com/office/drawing/2014/main" id="{BD0F083B-F3C4-8489-FECE-990F5D67A380}"/>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10</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2285168594"/>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461">
                                            <p:txEl>
                                              <p:pRg st="0" end="0"/>
                                            </p:txEl>
                                          </p:spTgt>
                                        </p:tgtEl>
                                        <p:attrNameLst>
                                          <p:attrName>style.visibility</p:attrName>
                                        </p:attrNameLst>
                                      </p:cBhvr>
                                      <p:to>
                                        <p:strVal val="visible"/>
                                      </p:to>
                                    </p:set>
                                    <p:animEffect transition="in" filter="fade">
                                      <p:cBhvr>
                                        <p:cTn id="11" dur="500"/>
                                        <p:tgtEl>
                                          <p:spTgt spid="1946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461">
                                            <p:txEl>
                                              <p:pRg st="1" end="1"/>
                                            </p:txEl>
                                          </p:spTgt>
                                        </p:tgtEl>
                                        <p:attrNameLst>
                                          <p:attrName>style.visibility</p:attrName>
                                        </p:attrNameLst>
                                      </p:cBhvr>
                                      <p:to>
                                        <p:strVal val="visible"/>
                                      </p:to>
                                    </p:set>
                                    <p:animEffect transition="in" filter="fade">
                                      <p:cBhvr>
                                        <p:cTn id="16" dur="500"/>
                                        <p:tgtEl>
                                          <p:spTgt spid="1946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461">
                                            <p:txEl>
                                              <p:pRg st="2" end="2"/>
                                            </p:txEl>
                                          </p:spTgt>
                                        </p:tgtEl>
                                        <p:attrNameLst>
                                          <p:attrName>style.visibility</p:attrName>
                                        </p:attrNameLst>
                                      </p:cBhvr>
                                      <p:to>
                                        <p:strVal val="visible"/>
                                      </p:to>
                                    </p:set>
                                    <p:animEffect transition="in" filter="fade">
                                      <p:cBhvr>
                                        <p:cTn id="21" dur="500"/>
                                        <p:tgtEl>
                                          <p:spTgt spid="1946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461">
                                            <p:txEl>
                                              <p:pRg st="3" end="3"/>
                                            </p:txEl>
                                          </p:spTgt>
                                        </p:tgtEl>
                                        <p:attrNameLst>
                                          <p:attrName>style.visibility</p:attrName>
                                        </p:attrNameLst>
                                      </p:cBhvr>
                                      <p:to>
                                        <p:strVal val="visible"/>
                                      </p:to>
                                    </p:set>
                                    <p:animEffect transition="in" filter="fade">
                                      <p:cBhvr>
                                        <p:cTn id="26" dur="500"/>
                                        <p:tgtEl>
                                          <p:spTgt spid="194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2"/>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50553" fill="hold"/>
                                        <p:tgtEl>
                                          <p:spTgt spid="2"/>
                                        </p:tgtEl>
                                      </p:cBhvr>
                                    </p:cmd>
                                  </p:childTnLst>
                                </p:cTn>
                              </p:par>
                            </p:childTnLst>
                          </p:cTn>
                        </p:par>
                      </p:childTnLst>
                    </p:cTn>
                  </p:par>
                </p:childTnLst>
              </p:cTn>
              <p:nextCondLst>
                <p:cond evt="onClick" delay="0">
                  <p:tgtEl>
                    <p:spTgt spid="2"/>
                  </p:tgtEl>
                </p:cond>
              </p:nextCondLst>
            </p:seq>
            <p:audio>
              <p:cMediaNode vol="80000">
                <p:cTn id="32" fill="hold" display="0">
                  <p:stCondLst>
                    <p:cond delay="indefinite"/>
                  </p:stCondLst>
                  <p:endCondLst>
                    <p:cond evt="onStopAudio" delay="0">
                      <p:tgtEl>
                        <p:sldTgt/>
                      </p:tgtEl>
                    </p:cond>
                  </p:endCondLst>
                </p:cTn>
                <p:tgtEl>
                  <p:spTgt spid="2"/>
                </p:tgtEl>
              </p:cMediaNode>
            </p:audio>
            <p:audio isNarration="1">
              <p:cMediaNode vol="80000" showWhenStopped="0">
                <p:cTn id="33"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GB" dirty="0"/>
              <a:t>Call Trigger in </a:t>
            </a:r>
            <a:r>
              <a:rPr lang="en-GB" i="1" dirty="0"/>
              <a:t>Campaign</a:t>
            </a:r>
            <a:r>
              <a:rPr lang="en-GB" dirty="0"/>
              <a:t> class</a:t>
            </a:r>
          </a:p>
        </p:txBody>
      </p:sp>
      <p:pic>
        <p:nvPicPr>
          <p:cNvPr id="307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95400" y="1295400"/>
            <a:ext cx="6553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58200" y="139700"/>
            <a:ext cx="406400" cy="406400"/>
          </a:xfrm>
          <a:prstGeom prst="rect">
            <a:avLst/>
          </a:prstGeom>
        </p:spPr>
      </p:pic>
      <p:sp>
        <p:nvSpPr>
          <p:cNvPr id="6" name="Rectangle 5">
            <a:extLst>
              <a:ext uri="{FF2B5EF4-FFF2-40B4-BE49-F238E27FC236}">
                <a16:creationId xmlns:a16="http://schemas.microsoft.com/office/drawing/2014/main" id="{F5F5156F-7284-41BC-93E0-8C7DF9C27B76}"/>
              </a:ext>
            </a:extLst>
          </p:cNvPr>
          <p:cNvSpPr/>
          <p:nvPr/>
        </p:nvSpPr>
        <p:spPr bwMode="auto">
          <a:xfrm>
            <a:off x="3429000" y="1333928"/>
            <a:ext cx="4191000" cy="2171272"/>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3" name="Rectangle 2">
            <a:extLst>
              <a:ext uri="{FF2B5EF4-FFF2-40B4-BE49-F238E27FC236}">
                <a16:creationId xmlns:a16="http://schemas.microsoft.com/office/drawing/2014/main" id="{5CCF7530-7589-4A88-844F-47529C5224DE}"/>
              </a:ext>
            </a:extLst>
          </p:cNvPr>
          <p:cNvSpPr/>
          <p:nvPr/>
        </p:nvSpPr>
        <p:spPr bwMode="auto">
          <a:xfrm>
            <a:off x="2667000" y="3429000"/>
            <a:ext cx="3352800" cy="457200"/>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8" name="Rectangle 7">
            <a:extLst>
              <a:ext uri="{FF2B5EF4-FFF2-40B4-BE49-F238E27FC236}">
                <a16:creationId xmlns:a16="http://schemas.microsoft.com/office/drawing/2014/main" id="{016D496B-6C58-48A4-865B-5A8B61FCD32C}"/>
              </a:ext>
            </a:extLst>
          </p:cNvPr>
          <p:cNvSpPr/>
          <p:nvPr/>
        </p:nvSpPr>
        <p:spPr bwMode="auto">
          <a:xfrm>
            <a:off x="6057900" y="3429856"/>
            <a:ext cx="1866900" cy="456344"/>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cxnSp>
        <p:nvCxnSpPr>
          <p:cNvPr id="7" name="Straight Arrow Connector 6">
            <a:extLst>
              <a:ext uri="{FF2B5EF4-FFF2-40B4-BE49-F238E27FC236}">
                <a16:creationId xmlns:a16="http://schemas.microsoft.com/office/drawing/2014/main" id="{FC8DF5F3-1E5C-44F8-948D-08A528E4DD0C}"/>
              </a:ext>
            </a:extLst>
          </p:cNvPr>
          <p:cNvCxnSpPr/>
          <p:nvPr/>
        </p:nvCxnSpPr>
        <p:spPr bwMode="auto">
          <a:xfrm flipH="1" flipV="1">
            <a:off x="7239000" y="3886200"/>
            <a:ext cx="228600" cy="609600"/>
          </a:xfrm>
          <a:prstGeom prst="straightConnector1">
            <a:avLst/>
          </a:prstGeom>
          <a:solidFill>
            <a:schemeClr val="accent1"/>
          </a:solidFill>
          <a:ln w="12700" cap="flat" cmpd="sng" algn="ctr">
            <a:solidFill>
              <a:schemeClr val="tx1"/>
            </a:solidFill>
            <a:prstDash val="dash"/>
            <a:round/>
            <a:headEnd type="none" w="med" len="lg"/>
            <a:tailEnd type="triangle"/>
          </a:ln>
          <a:effectLst/>
        </p:spPr>
      </p:cxnSp>
      <p:sp>
        <p:nvSpPr>
          <p:cNvPr id="9" name="TextBox 8">
            <a:extLst>
              <a:ext uri="{FF2B5EF4-FFF2-40B4-BE49-F238E27FC236}">
                <a16:creationId xmlns:a16="http://schemas.microsoft.com/office/drawing/2014/main" id="{A283CA2B-2081-4F34-8D86-27C06F2D5242}"/>
              </a:ext>
            </a:extLst>
          </p:cNvPr>
          <p:cNvSpPr txBox="1"/>
          <p:nvPr/>
        </p:nvSpPr>
        <p:spPr>
          <a:xfrm>
            <a:off x="6164198" y="4555590"/>
            <a:ext cx="1973617" cy="461665"/>
          </a:xfrm>
          <a:prstGeom prst="rect">
            <a:avLst/>
          </a:prstGeom>
          <a:noFill/>
        </p:spPr>
        <p:txBody>
          <a:bodyPr wrap="none" rtlCol="0">
            <a:spAutoFit/>
          </a:bodyPr>
          <a:lstStyle/>
          <a:p>
            <a:r>
              <a:rPr lang="en-US" i="1" dirty="0">
                <a:latin typeface="+mn-lt"/>
              </a:rPr>
              <a:t>Guard condition</a:t>
            </a:r>
            <a:endParaRPr lang="en-GB" i="1" dirty="0">
              <a:latin typeface="+mn-lt"/>
            </a:endParaRPr>
          </a:p>
        </p:txBody>
      </p:sp>
      <p:sp>
        <p:nvSpPr>
          <p:cNvPr id="12" name="Rectangle 11">
            <a:extLst>
              <a:ext uri="{FF2B5EF4-FFF2-40B4-BE49-F238E27FC236}">
                <a16:creationId xmlns:a16="http://schemas.microsoft.com/office/drawing/2014/main" id="{E625AD1D-F20B-473E-8C33-26CFBC547302}"/>
              </a:ext>
            </a:extLst>
          </p:cNvPr>
          <p:cNvSpPr/>
          <p:nvPr/>
        </p:nvSpPr>
        <p:spPr bwMode="auto">
          <a:xfrm>
            <a:off x="2680896" y="3891521"/>
            <a:ext cx="2195904" cy="456344"/>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cxnSp>
        <p:nvCxnSpPr>
          <p:cNvPr id="13" name="Straight Arrow Connector 12">
            <a:extLst>
              <a:ext uri="{FF2B5EF4-FFF2-40B4-BE49-F238E27FC236}">
                <a16:creationId xmlns:a16="http://schemas.microsoft.com/office/drawing/2014/main" id="{2017943E-5642-45E7-9603-A81E5474B647}"/>
              </a:ext>
            </a:extLst>
          </p:cNvPr>
          <p:cNvCxnSpPr>
            <a:cxnSpLocks/>
          </p:cNvCxnSpPr>
          <p:nvPr/>
        </p:nvCxnSpPr>
        <p:spPr bwMode="auto">
          <a:xfrm flipH="1" flipV="1">
            <a:off x="3861996" y="4347865"/>
            <a:ext cx="228600" cy="609600"/>
          </a:xfrm>
          <a:prstGeom prst="straightConnector1">
            <a:avLst/>
          </a:prstGeom>
          <a:solidFill>
            <a:schemeClr val="accent1"/>
          </a:solidFill>
          <a:ln w="12700" cap="flat" cmpd="sng" algn="ctr">
            <a:solidFill>
              <a:schemeClr val="tx1"/>
            </a:solidFill>
            <a:prstDash val="dash"/>
            <a:round/>
            <a:headEnd type="none" w="med" len="lg"/>
            <a:tailEnd type="triangle"/>
          </a:ln>
          <a:effectLst/>
        </p:spPr>
      </p:cxnSp>
      <p:sp>
        <p:nvSpPr>
          <p:cNvPr id="14" name="TextBox 13">
            <a:extLst>
              <a:ext uri="{FF2B5EF4-FFF2-40B4-BE49-F238E27FC236}">
                <a16:creationId xmlns:a16="http://schemas.microsoft.com/office/drawing/2014/main" id="{16D31446-791C-4934-814A-52817A26B403}"/>
              </a:ext>
            </a:extLst>
          </p:cNvPr>
          <p:cNvSpPr txBox="1"/>
          <p:nvPr/>
        </p:nvSpPr>
        <p:spPr>
          <a:xfrm>
            <a:off x="3701593" y="4957465"/>
            <a:ext cx="946607" cy="461665"/>
          </a:xfrm>
          <a:prstGeom prst="rect">
            <a:avLst/>
          </a:prstGeom>
          <a:noFill/>
        </p:spPr>
        <p:txBody>
          <a:bodyPr wrap="square" rtlCol="0">
            <a:spAutoFit/>
          </a:bodyPr>
          <a:lstStyle/>
          <a:p>
            <a:r>
              <a:rPr lang="en-US" i="1" dirty="0">
                <a:latin typeface="+mn-lt"/>
              </a:rPr>
              <a:t>Action</a:t>
            </a:r>
            <a:endParaRPr lang="en-GB" i="1" dirty="0">
              <a:latin typeface="+mn-lt"/>
            </a:endParaRPr>
          </a:p>
        </p:txBody>
      </p:sp>
      <p:pic>
        <p:nvPicPr>
          <p:cNvPr id="11" name="Audio 10">
            <a:hlinkClick r:id="" action="ppaction://media"/>
            <a:extLst>
              <a:ext uri="{FF2B5EF4-FFF2-40B4-BE49-F238E27FC236}">
                <a16:creationId xmlns:a16="http://schemas.microsoft.com/office/drawing/2014/main" id="{5E22586D-EA18-4021-A023-4DA321B84AB5}"/>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585200" y="6299200"/>
            <a:ext cx="406400" cy="406400"/>
          </a:xfrm>
          <a:prstGeom prst="rect">
            <a:avLst/>
          </a:prstGeom>
        </p:spPr>
      </p:pic>
      <p:sp>
        <p:nvSpPr>
          <p:cNvPr id="4" name="Slide Number Placeholder 3">
            <a:extLst>
              <a:ext uri="{FF2B5EF4-FFF2-40B4-BE49-F238E27FC236}">
                <a16:creationId xmlns:a16="http://schemas.microsoft.com/office/drawing/2014/main" id="{148CDE91-C248-DEA9-32BF-BAE6AB19581A}"/>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11</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2590338483"/>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1" fill="hold" grpId="0" nodeType="clickEffect">
                                  <p:stCondLst>
                                    <p:cond delay="0"/>
                                  </p:stCondLst>
                                  <p:childTnLst>
                                    <p:animEffect transition="out" filter="wipe(up)">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par>
                          <p:cTn id="25" fill="hold">
                            <p:stCondLst>
                              <p:cond delay="100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par>
                          <p:cTn id="38" fill="hold">
                            <p:stCondLst>
                              <p:cond delay="1000"/>
                            </p:stCondLst>
                            <p:childTnLst>
                              <p:par>
                                <p:cTn id="39" presetID="21" presetClass="entr" presetSubtype="1"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heel(1)">
                                      <p:cBhvr>
                                        <p:cTn id="4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2" restart="whenNotActive" fill="hold" evtFilter="cancelBubble" nodeType="interactiveSeq">
                <p:stCondLst>
                  <p:cond evt="onClick" delay="0">
                    <p:tgtEl>
                      <p:spTgt spid="2"/>
                    </p:tgtEl>
                  </p:cond>
                </p:stCondLst>
                <p:endSync evt="end" delay="0">
                  <p:rtn val="all"/>
                </p:endSync>
                <p:childTnLst>
                  <p:par>
                    <p:cTn id="43" fill="hold">
                      <p:stCondLst>
                        <p:cond delay="0"/>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16002" fill="hold"/>
                                        <p:tgtEl>
                                          <p:spTgt spid="2"/>
                                        </p:tgtEl>
                                      </p:cBhvr>
                                    </p:cmd>
                                  </p:childTnLst>
                                </p:cTn>
                              </p:par>
                            </p:childTnLst>
                          </p:cTn>
                        </p:par>
                      </p:childTnLst>
                    </p:cTn>
                  </p:par>
                </p:childTnLst>
              </p:cTn>
              <p:nextCondLst>
                <p:cond evt="onClick" delay="0">
                  <p:tgtEl>
                    <p:spTgt spid="2"/>
                  </p:tgtEl>
                </p:cond>
              </p:nextCondLst>
            </p:seq>
            <p:audio>
              <p:cMediaNode vol="80000">
                <p:cTn id="47" fill="hold" display="0">
                  <p:stCondLst>
                    <p:cond delay="indefinite"/>
                  </p:stCondLst>
                  <p:endCondLst>
                    <p:cond evt="onStopAudio" delay="0">
                      <p:tgtEl>
                        <p:sldTgt/>
                      </p:tgtEl>
                    </p:cond>
                  </p:endCondLst>
                </p:cTn>
                <p:tgtEl>
                  <p:spTgt spid="2"/>
                </p:tgtEl>
              </p:cMediaNode>
            </p:audio>
            <p:audio isNarration="1">
              <p:cMediaNode vol="80000" showWhenStopped="0">
                <p:cTn id="48" fill="hold" display="0">
                  <p:stCondLst>
                    <p:cond delay="indefinite"/>
                  </p:stCondLst>
                  <p:endCondLst>
                    <p:cond evt="onStopAudio" delay="0">
                      <p:tgtEl>
                        <p:sldTgt/>
                      </p:tgtEl>
                    </p:cond>
                  </p:endCondLst>
                </p:cTn>
                <p:tgtEl>
                  <p:spTgt spid="11"/>
                </p:tgtEl>
              </p:cMediaNode>
            </p:audio>
          </p:childTnLst>
        </p:cTn>
      </p:par>
    </p:tnLst>
    <p:bldLst>
      <p:bldP spid="6" grpId="0" animBg="1"/>
      <p:bldP spid="3" grpId="0" animBg="1"/>
      <p:bldP spid="8" grpId="0" animBg="1"/>
      <p:bldP spid="9" grpId="0"/>
      <p:bldP spid="12"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Transitions</a:t>
            </a:r>
          </a:p>
        </p:txBody>
      </p:sp>
      <p:sp>
        <p:nvSpPr>
          <p:cNvPr id="3" name="Content Placeholder 2"/>
          <p:cNvSpPr>
            <a:spLocks noGrp="1"/>
          </p:cNvSpPr>
          <p:nvPr>
            <p:ph idx="1"/>
          </p:nvPr>
        </p:nvSpPr>
        <p:spPr>
          <a:xfrm>
            <a:off x="381000" y="1905000"/>
            <a:ext cx="8153400" cy="4343400"/>
          </a:xfrm>
        </p:spPr>
        <p:txBody>
          <a:bodyPr/>
          <a:lstStyle/>
          <a:p>
            <a:r>
              <a:rPr lang="en-US" altLang="zh-TW" sz="2800" dirty="0">
                <a:ea typeface="新細明體" pitchFamily="18" charset="-120"/>
              </a:rPr>
              <a:t>A transition is </a:t>
            </a:r>
            <a:r>
              <a:rPr lang="en-US" altLang="zh-TW" sz="2800" dirty="0">
                <a:solidFill>
                  <a:srgbClr val="FF0000"/>
                </a:solidFill>
                <a:ea typeface="新細明體" pitchFamily="18" charset="-120"/>
              </a:rPr>
              <a:t>fired</a:t>
            </a:r>
            <a:r>
              <a:rPr lang="en-US" altLang="zh-TW" sz="2800" dirty="0">
                <a:ea typeface="新細明體" pitchFamily="18" charset="-120"/>
              </a:rPr>
              <a:t> when the following conditions are satisfied:</a:t>
            </a:r>
          </a:p>
          <a:p>
            <a:pPr lvl="1"/>
            <a:r>
              <a:rPr lang="en-US" altLang="zh-TW" dirty="0">
                <a:ea typeface="新細明體" pitchFamily="18" charset="-120"/>
              </a:rPr>
              <a:t>The entity is in the state of the source state</a:t>
            </a:r>
          </a:p>
          <a:p>
            <a:pPr lvl="1"/>
            <a:r>
              <a:rPr lang="en-US" altLang="zh-TW" dirty="0">
                <a:ea typeface="新細明體" pitchFamily="18" charset="-120"/>
              </a:rPr>
              <a:t>An event specified in the label occurs</a:t>
            </a:r>
          </a:p>
          <a:p>
            <a:pPr lvl="1"/>
            <a:r>
              <a:rPr lang="en-US" altLang="zh-TW" dirty="0">
                <a:ea typeface="新細明體" pitchFamily="18" charset="-120"/>
              </a:rPr>
              <a:t>The guard condition specified in the label is evaluated to be true</a:t>
            </a:r>
          </a:p>
          <a:p>
            <a:r>
              <a:rPr lang="en-US" altLang="zh-TW" sz="2800" dirty="0">
                <a:ea typeface="新細明體" pitchFamily="18" charset="-120"/>
              </a:rPr>
              <a:t>When a transition is fired, the actions associated with it are executed</a:t>
            </a:r>
            <a:endParaRPr lang="en-SG" dirty="0"/>
          </a:p>
          <a:p>
            <a:endParaRPr lang="en-US" sz="2800" dirty="0"/>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31200" y="152400"/>
            <a:ext cx="406400" cy="406400"/>
          </a:xfrm>
          <a:prstGeom prst="rect">
            <a:avLst/>
          </a:prstGeom>
        </p:spPr>
      </p:pic>
      <p:pic>
        <p:nvPicPr>
          <p:cNvPr id="8" name="Audio 7">
            <a:hlinkClick r:id="" action="ppaction://media"/>
            <a:extLst>
              <a:ext uri="{FF2B5EF4-FFF2-40B4-BE49-F238E27FC236}">
                <a16:creationId xmlns:a16="http://schemas.microsoft.com/office/drawing/2014/main" id="{6C026FF4-E318-45B8-8BB0-3F88DE023502}"/>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585200" y="6299200"/>
            <a:ext cx="406400" cy="406400"/>
          </a:xfrm>
          <a:prstGeom prst="rect">
            <a:avLst/>
          </a:prstGeom>
        </p:spPr>
      </p:pic>
      <p:pic>
        <p:nvPicPr>
          <p:cNvPr id="10" name="Picture 9">
            <a:extLst>
              <a:ext uri="{FF2B5EF4-FFF2-40B4-BE49-F238E27FC236}">
                <a16:creationId xmlns:a16="http://schemas.microsoft.com/office/drawing/2014/main" id="{0DCB780B-342C-3126-401C-BC494A521518}"/>
              </a:ext>
            </a:extLst>
          </p:cNvPr>
          <p:cNvPicPr>
            <a:picLocks noChangeAspect="1"/>
          </p:cNvPicPr>
          <p:nvPr/>
        </p:nvPicPr>
        <p:blipFill>
          <a:blip r:embed="rId9"/>
          <a:stretch>
            <a:fillRect/>
          </a:stretch>
        </p:blipFill>
        <p:spPr>
          <a:xfrm>
            <a:off x="319285" y="867229"/>
            <a:ext cx="8443715" cy="966838"/>
          </a:xfrm>
          <a:prstGeom prst="rect">
            <a:avLst/>
          </a:prstGeom>
        </p:spPr>
      </p:pic>
      <p:sp>
        <p:nvSpPr>
          <p:cNvPr id="12" name="Slide Number Placeholder 3">
            <a:extLst>
              <a:ext uri="{FF2B5EF4-FFF2-40B4-BE49-F238E27FC236}">
                <a16:creationId xmlns:a16="http://schemas.microsoft.com/office/drawing/2014/main" id="{84D1D946-3E53-D187-F3E5-89E229B65F8E}"/>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12</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1136129515"/>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5"/>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47070" fill="hold"/>
                                        <p:tgtEl>
                                          <p:spTgt spid="5"/>
                                        </p:tgtEl>
                                      </p:cBhvr>
                                    </p:cmd>
                                  </p:childTnLst>
                                </p:cTn>
                              </p:par>
                            </p:childTnLst>
                          </p:cTn>
                        </p:par>
                      </p:childTnLst>
                    </p:cTn>
                  </p:par>
                </p:childTnLst>
              </p:cTn>
              <p:nextCondLst>
                <p:cond evt="onClick" delay="0">
                  <p:tgtEl>
                    <p:spTgt spid="5"/>
                  </p:tgtEl>
                </p:cond>
              </p:nextCondLst>
            </p:seq>
            <p:audio>
              <p:cMediaNode vol="80000">
                <p:cTn id="42" fill="hold" display="0">
                  <p:stCondLst>
                    <p:cond delay="indefinite"/>
                  </p:stCondLst>
                  <p:endCondLst>
                    <p:cond evt="onStopAudio" delay="0">
                      <p:tgtEl>
                        <p:sldTgt/>
                      </p:tgtEl>
                    </p:cond>
                  </p:endCondLst>
                </p:cTn>
                <p:tgtEl>
                  <p:spTgt spid="5"/>
                </p:tgtEl>
              </p:cMediaNode>
            </p:audio>
            <p:audio isNarration="1">
              <p:cMediaNode vol="80000" showWhenStopped="0">
                <p:cTn id="43"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GB"/>
              <a:t>Internal A</a:t>
            </a:r>
            <a:r>
              <a:rPr lang="en-US"/>
              <a:t>ctivities </a:t>
            </a:r>
          </a:p>
        </p:txBody>
      </p:sp>
      <p:pic>
        <p:nvPicPr>
          <p:cNvPr id="409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95400" y="1066801"/>
            <a:ext cx="6477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198156"/>
            <a:ext cx="406400" cy="406400"/>
          </a:xfrm>
          <a:prstGeom prst="rect">
            <a:avLst/>
          </a:prstGeom>
        </p:spPr>
      </p:pic>
      <p:pic>
        <p:nvPicPr>
          <p:cNvPr id="3" name="Audio 2">
            <a:hlinkClick r:id="" action="ppaction://media"/>
            <a:extLst>
              <a:ext uri="{FF2B5EF4-FFF2-40B4-BE49-F238E27FC236}">
                <a16:creationId xmlns:a16="http://schemas.microsoft.com/office/drawing/2014/main" id="{8B7E9516-F4EB-4121-86ED-65392923AD33}"/>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585200" y="6299200"/>
            <a:ext cx="406400" cy="406400"/>
          </a:xfrm>
          <a:prstGeom prst="rect">
            <a:avLst/>
          </a:prstGeom>
        </p:spPr>
      </p:pic>
      <p:sp>
        <p:nvSpPr>
          <p:cNvPr id="4" name="Slide Number Placeholder 3">
            <a:extLst>
              <a:ext uri="{FF2B5EF4-FFF2-40B4-BE49-F238E27FC236}">
                <a16:creationId xmlns:a16="http://schemas.microsoft.com/office/drawing/2014/main" id="{B919A976-36EF-DAD8-38E9-2A46697A29F2}"/>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13</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1480611581"/>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2412"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Notation</a:t>
            </a:r>
          </a:p>
        </p:txBody>
      </p:sp>
      <p:graphicFrame>
        <p:nvGraphicFramePr>
          <p:cNvPr id="5" name="Group 70"/>
          <p:cNvGraphicFramePr>
            <a:graphicFrameLocks noGrp="1"/>
          </p:cNvGraphicFramePr>
          <p:nvPr>
            <p:ph idx="1"/>
          </p:nvPr>
        </p:nvGraphicFramePr>
        <p:xfrm>
          <a:off x="762000" y="1219200"/>
          <a:ext cx="7772400" cy="2816226"/>
        </p:xfrm>
        <a:graphic>
          <a:graphicData uri="http://schemas.openxmlformats.org/drawingml/2006/table">
            <a:tbl>
              <a:tblPr/>
              <a:tblGrid>
                <a:gridCol w="3219450">
                  <a:extLst>
                    <a:ext uri="{9D8B030D-6E8A-4147-A177-3AD203B41FA5}">
                      <a16:colId xmlns:a16="http://schemas.microsoft.com/office/drawing/2014/main" val="20000"/>
                    </a:ext>
                  </a:extLst>
                </a:gridCol>
                <a:gridCol w="4552950">
                  <a:extLst>
                    <a:ext uri="{9D8B030D-6E8A-4147-A177-3AD203B41FA5}">
                      <a16:colId xmlns:a16="http://schemas.microsoft.com/office/drawing/2014/main" val="20001"/>
                    </a:ext>
                  </a:extLst>
                </a:gridCol>
              </a:tblGrid>
              <a:tr h="636588">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Tahoma" pitchFamily="34" charset="0"/>
                          <a:ea typeface="新細明體" pitchFamily="18" charset="-120"/>
                          <a:cs typeface="Arial" charset="0"/>
                        </a:rPr>
                        <a:t>Action or activity</a:t>
                      </a:r>
                      <a:endParaRPr kumimoji="0" lang="en-US" altLang="zh-TW" sz="1800" b="0" i="0" u="none" strike="noStrike" cap="none" normalizeH="0" baseline="0">
                        <a:ln>
                          <a:noFill/>
                        </a:ln>
                        <a:solidFill>
                          <a:schemeClr val="tx1"/>
                        </a:solidFill>
                        <a:effectLst/>
                        <a:latin typeface="Tahoma" pitchFamily="34" charset="0"/>
                        <a:ea typeface="新細明體" pitchFamily="18" charset="-12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Tahoma" pitchFamily="34" charset="0"/>
                          <a:ea typeface="新細明體" pitchFamily="18" charset="-120"/>
                          <a:cs typeface="Arial" charset="0"/>
                        </a:rPr>
                        <a:t>Description</a:t>
                      </a:r>
                      <a:endParaRPr kumimoji="0" lang="en-US" altLang="zh-TW" sz="1800" b="0" i="0" u="none" strike="noStrike" cap="none" normalizeH="0" baseline="0">
                        <a:ln>
                          <a:noFill/>
                        </a:ln>
                        <a:solidFill>
                          <a:schemeClr val="tx1"/>
                        </a:solidFill>
                        <a:effectLst/>
                        <a:latin typeface="Tahoma" pitchFamily="34" charset="0"/>
                        <a:ea typeface="新細明體" pitchFamily="18" charset="-12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7075">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Tahoma" pitchFamily="34" charset="0"/>
                          <a:ea typeface="新細明體" pitchFamily="18" charset="-120"/>
                          <a:cs typeface="Arial" charset="0"/>
                        </a:rPr>
                        <a:t>entry/ action 1; …; action n</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Tahoma" pitchFamily="34" charset="0"/>
                          <a:ea typeface="新細明體" pitchFamily="18" charset="-120"/>
                          <a:cs typeface="Arial" charset="0"/>
                        </a:rPr>
                        <a:t>Upon entry to the state, the specified actions are performed </a:t>
                      </a:r>
                      <a:r>
                        <a:rPr kumimoji="0" lang="en-US" altLang="zh-TW" sz="1800" b="1" i="0" u="none" strike="noStrike" cap="none" normalizeH="0" baseline="0" dirty="0">
                          <a:ln>
                            <a:noFill/>
                          </a:ln>
                          <a:solidFill>
                            <a:schemeClr val="tx1"/>
                          </a:solidFill>
                          <a:effectLst/>
                          <a:latin typeface="Tahoma" pitchFamily="34" charset="0"/>
                          <a:ea typeface="新細明體" pitchFamily="18" charset="-120"/>
                          <a:cs typeface="Arial" charset="0"/>
                        </a:rPr>
                        <a:t>once</a:t>
                      </a:r>
                      <a:r>
                        <a:rPr kumimoji="0" lang="en-US" altLang="zh-TW" sz="1800" b="0" i="0" u="none" strike="noStrike" cap="none" normalizeH="0" baseline="0" dirty="0">
                          <a:ln>
                            <a:noFill/>
                          </a:ln>
                          <a:solidFill>
                            <a:schemeClr val="tx1"/>
                          </a:solidFill>
                          <a:effectLst/>
                          <a:latin typeface="Tahoma" pitchFamily="34" charset="0"/>
                          <a:ea typeface="新細明體" pitchFamily="18" charset="-120"/>
                          <a:cs typeface="Arial" charset="0"/>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5488">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Tahoma" pitchFamily="34" charset="0"/>
                          <a:ea typeface="新細明體" pitchFamily="18" charset="-120"/>
                          <a:cs typeface="Arial" charset="0"/>
                        </a:rPr>
                        <a:t>exit/ action 1; …; action n</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Tahoma" pitchFamily="34" charset="0"/>
                          <a:ea typeface="新細明體" pitchFamily="18" charset="-120"/>
                          <a:cs typeface="Arial" charset="0"/>
                        </a:rPr>
                        <a:t>Upon exit from the state, the specified actions are performed </a:t>
                      </a:r>
                      <a:r>
                        <a:rPr kumimoji="0" lang="en-US" altLang="zh-TW" sz="1800" b="1" i="0" u="none" strike="noStrike" cap="none" normalizeH="0" baseline="0" dirty="0">
                          <a:ln>
                            <a:noFill/>
                          </a:ln>
                          <a:solidFill>
                            <a:schemeClr val="tx1"/>
                          </a:solidFill>
                          <a:effectLst/>
                          <a:latin typeface="Tahoma" pitchFamily="34" charset="0"/>
                          <a:ea typeface="新細明體" pitchFamily="18" charset="-120"/>
                          <a:cs typeface="Arial" charset="0"/>
                        </a:rPr>
                        <a:t>once</a:t>
                      </a:r>
                      <a:r>
                        <a:rPr kumimoji="0" lang="en-US" altLang="zh-TW" sz="1800" b="0" i="0" u="none" strike="noStrike" cap="none" normalizeH="0" baseline="0" dirty="0">
                          <a:ln>
                            <a:noFill/>
                          </a:ln>
                          <a:solidFill>
                            <a:schemeClr val="tx1"/>
                          </a:solidFill>
                          <a:effectLst/>
                          <a:latin typeface="Tahoma" pitchFamily="34" charset="0"/>
                          <a:ea typeface="新細明體" pitchFamily="18" charset="-120"/>
                          <a:cs typeface="Arial" charset="0"/>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7075">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Tahoma" pitchFamily="34" charset="0"/>
                          <a:ea typeface="新細明體" pitchFamily="18" charset="-120"/>
                          <a:cs typeface="Arial" charset="0"/>
                        </a:rPr>
                        <a:t>do/ activity</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Tahoma" pitchFamily="34" charset="0"/>
                          <a:ea typeface="新細明體" pitchFamily="18" charset="-120"/>
                          <a:cs typeface="Arial" charset="0"/>
                        </a:rPr>
                        <a:t>The specified activity is performed </a:t>
                      </a:r>
                      <a:r>
                        <a:rPr kumimoji="0" lang="en-US" altLang="zh-TW" sz="1800" b="1" i="0" u="none" strike="noStrike" cap="none" normalizeH="0" baseline="0" dirty="0">
                          <a:ln>
                            <a:noFill/>
                          </a:ln>
                          <a:solidFill>
                            <a:schemeClr val="tx1"/>
                          </a:solidFill>
                          <a:effectLst/>
                          <a:latin typeface="Tahoma" pitchFamily="34" charset="0"/>
                          <a:ea typeface="新細明體" pitchFamily="18" charset="-120"/>
                          <a:cs typeface="Arial" charset="0"/>
                        </a:rPr>
                        <a:t>continuously</a:t>
                      </a:r>
                      <a:r>
                        <a:rPr kumimoji="0" lang="en-US" altLang="zh-TW" sz="1800" b="0" i="0" u="none" strike="noStrike" cap="none" normalizeH="0" baseline="0" dirty="0">
                          <a:ln>
                            <a:noFill/>
                          </a:ln>
                          <a:solidFill>
                            <a:schemeClr val="tx1"/>
                          </a:solidFill>
                          <a:effectLst/>
                          <a:latin typeface="Tahoma" pitchFamily="34" charset="0"/>
                          <a:ea typeface="新細明體" pitchFamily="18" charset="-120"/>
                          <a:cs typeface="Arial" charset="0"/>
                        </a:rPr>
                        <a:t> while in this state.</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6"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31200" y="113666"/>
            <a:ext cx="406400" cy="406400"/>
          </a:xfrm>
          <a:prstGeom prst="rect">
            <a:avLst/>
          </a:prstGeom>
        </p:spPr>
      </p:pic>
      <p:sp>
        <p:nvSpPr>
          <p:cNvPr id="3" name="Rectangle 2">
            <a:extLst>
              <a:ext uri="{FF2B5EF4-FFF2-40B4-BE49-F238E27FC236}">
                <a16:creationId xmlns:a16="http://schemas.microsoft.com/office/drawing/2014/main" id="{F44A38EB-F3D9-467A-88B9-8BBF6E37BAA9}"/>
              </a:ext>
            </a:extLst>
          </p:cNvPr>
          <p:cNvSpPr/>
          <p:nvPr/>
        </p:nvSpPr>
        <p:spPr bwMode="auto">
          <a:xfrm>
            <a:off x="762000" y="1828800"/>
            <a:ext cx="3200400" cy="762000"/>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8" name="Rectangle 7">
            <a:extLst>
              <a:ext uri="{FF2B5EF4-FFF2-40B4-BE49-F238E27FC236}">
                <a16:creationId xmlns:a16="http://schemas.microsoft.com/office/drawing/2014/main" id="{51F16375-7784-47A3-A615-7A876F7BAADE}"/>
              </a:ext>
            </a:extLst>
          </p:cNvPr>
          <p:cNvSpPr/>
          <p:nvPr/>
        </p:nvSpPr>
        <p:spPr bwMode="auto">
          <a:xfrm>
            <a:off x="762000" y="2570252"/>
            <a:ext cx="3200400" cy="762000"/>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9" name="Rectangle 8">
            <a:extLst>
              <a:ext uri="{FF2B5EF4-FFF2-40B4-BE49-F238E27FC236}">
                <a16:creationId xmlns:a16="http://schemas.microsoft.com/office/drawing/2014/main" id="{B1D0AC0F-8055-41CC-AEE2-E5B8F65BAFF4}"/>
              </a:ext>
            </a:extLst>
          </p:cNvPr>
          <p:cNvSpPr/>
          <p:nvPr/>
        </p:nvSpPr>
        <p:spPr bwMode="auto">
          <a:xfrm>
            <a:off x="762000" y="3283700"/>
            <a:ext cx="3200400" cy="762000"/>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pic>
        <p:nvPicPr>
          <p:cNvPr id="11" name="Audio 10">
            <a:hlinkClick r:id="" action="ppaction://media"/>
            <a:extLst>
              <a:ext uri="{FF2B5EF4-FFF2-40B4-BE49-F238E27FC236}">
                <a16:creationId xmlns:a16="http://schemas.microsoft.com/office/drawing/2014/main" id="{487C165B-525F-4D7E-8A34-A393F08B783D}"/>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585200" y="6299200"/>
            <a:ext cx="406400" cy="406400"/>
          </a:xfrm>
          <a:prstGeom prst="rect">
            <a:avLst/>
          </a:prstGeom>
        </p:spPr>
      </p:pic>
      <p:sp>
        <p:nvSpPr>
          <p:cNvPr id="7" name="Slide Number Placeholder 3">
            <a:extLst>
              <a:ext uri="{FF2B5EF4-FFF2-40B4-BE49-F238E27FC236}">
                <a16:creationId xmlns:a16="http://schemas.microsoft.com/office/drawing/2014/main" id="{A7F27481-5B21-3AF1-196F-0D8ABEEA7C40}"/>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14</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3582376901"/>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0" nodeType="clickEffect">
                                  <p:stCondLst>
                                    <p:cond delay="0"/>
                                  </p:stCondLst>
                                  <p:childTnLst>
                                    <p:animEffect transition="out" filter="wheel(1)">
                                      <p:cBhvr>
                                        <p:cTn id="15" dur="1000"/>
                                        <p:tgtEl>
                                          <p:spTgt spid="3"/>
                                        </p:tgtEl>
                                      </p:cBhvr>
                                    </p:animEffect>
                                    <p:set>
                                      <p:cBhvr>
                                        <p:cTn id="16" dur="1" fill="hold">
                                          <p:stCondLst>
                                            <p:cond delay="999"/>
                                          </p:stCondLst>
                                        </p:cTn>
                                        <p:tgtEl>
                                          <p:spTgt spid="3"/>
                                        </p:tgtEl>
                                        <p:attrNameLst>
                                          <p:attrName>style.visibility</p:attrName>
                                        </p:attrNameLst>
                                      </p:cBhvr>
                                      <p:to>
                                        <p:strVal val="hidden"/>
                                      </p:to>
                                    </p:set>
                                  </p:childTnLst>
                                </p:cTn>
                              </p:par>
                            </p:childTnLst>
                          </p:cTn>
                        </p:par>
                        <p:par>
                          <p:cTn id="17" fill="hold">
                            <p:stCondLst>
                              <p:cond delay="1000"/>
                            </p:stCondLst>
                            <p:childTnLst>
                              <p:par>
                                <p:cTn id="18" presetID="21" presetClass="entr" presetSubtype="1" fill="hold" grpId="1"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xit" presetSubtype="1" fill="hold" grpId="0" nodeType="clickEffect">
                                  <p:stCondLst>
                                    <p:cond delay="0"/>
                                  </p:stCondLst>
                                  <p:childTnLst>
                                    <p:animEffect transition="out" filter="wheel(1)">
                                      <p:cBhvr>
                                        <p:cTn id="24" dur="1000"/>
                                        <p:tgtEl>
                                          <p:spTgt spid="8"/>
                                        </p:tgtEl>
                                      </p:cBhvr>
                                    </p:animEffect>
                                    <p:set>
                                      <p:cBhvr>
                                        <p:cTn id="25" dur="1" fill="hold">
                                          <p:stCondLst>
                                            <p:cond delay="999"/>
                                          </p:stCondLst>
                                        </p:cTn>
                                        <p:tgtEl>
                                          <p:spTgt spid="8"/>
                                        </p:tgtEl>
                                        <p:attrNameLst>
                                          <p:attrName>style.visibility</p:attrName>
                                        </p:attrNameLst>
                                      </p:cBhvr>
                                      <p:to>
                                        <p:strVal val="hidden"/>
                                      </p:to>
                                    </p:set>
                                  </p:childTnLst>
                                </p:cTn>
                              </p:par>
                            </p:childTnLst>
                          </p:cTn>
                        </p:par>
                        <p:par>
                          <p:cTn id="26" fill="hold">
                            <p:stCondLst>
                              <p:cond delay="1000"/>
                            </p:stCondLst>
                            <p:childTnLst>
                              <p:par>
                                <p:cTn id="27" presetID="21"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6"/>
                    </p:tgtEl>
                  </p:cond>
                </p:stCondLst>
                <p:endSync evt="end" delay="0">
                  <p:rtn val="all"/>
                </p:endSync>
                <p:childTnLst>
                  <p:par>
                    <p:cTn id="31" fill="hold">
                      <p:stCondLst>
                        <p:cond delay="0"/>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48440" fill="hold"/>
                                        <p:tgtEl>
                                          <p:spTgt spid="6"/>
                                        </p:tgtEl>
                                      </p:cBhvr>
                                    </p:cmd>
                                  </p:childTnLst>
                                </p:cTn>
                              </p:par>
                            </p:childTnLst>
                          </p:cTn>
                        </p:par>
                      </p:childTnLst>
                    </p:cTn>
                  </p:par>
                </p:childTnLst>
              </p:cTn>
              <p:nextCondLst>
                <p:cond evt="onClick" delay="0">
                  <p:tgtEl>
                    <p:spTgt spid="6"/>
                  </p:tgtEl>
                </p:cond>
              </p:nextCondLst>
            </p:seq>
            <p:audio>
              <p:cMediaNode vol="80000">
                <p:cTn id="35" fill="hold" display="0">
                  <p:stCondLst>
                    <p:cond delay="indefinite"/>
                  </p:stCondLst>
                  <p:endCondLst>
                    <p:cond evt="onStopAudio" delay="0">
                      <p:tgtEl>
                        <p:sldTgt/>
                      </p:tgtEl>
                    </p:cond>
                  </p:endCondLst>
                </p:cTn>
                <p:tgtEl>
                  <p:spTgt spid="6"/>
                </p:tgtEl>
              </p:cMediaNode>
            </p:audio>
            <p:audio isNarration="1">
              <p:cMediaNode vol="80000" showWhenStopped="0">
                <p:cTn id="36" fill="hold" display="0">
                  <p:stCondLst>
                    <p:cond delay="indefinite"/>
                  </p:stCondLst>
                  <p:endCondLst>
                    <p:cond evt="onStopAudio" delay="0">
                      <p:tgtEl>
                        <p:sldTgt/>
                      </p:tgtEl>
                    </p:cond>
                  </p:endCondLst>
                </p:cTn>
                <p:tgtEl>
                  <p:spTgt spid="11"/>
                </p:tgtEl>
              </p:cMediaNode>
            </p:audio>
          </p:childTnLst>
        </p:cTn>
      </p:par>
    </p:tnLst>
    <p:bldLst>
      <p:bldP spid="3" grpId="0" animBg="1"/>
      <p:bldP spid="3" grpId="1" animBg="1"/>
      <p:bldP spid="8" grpId="0" animBg="1"/>
      <p:bldP spid="8" grpId="1"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a:t>Internal Activities </a:t>
            </a:r>
          </a:p>
        </p:txBody>
      </p:sp>
      <p:pic>
        <p:nvPicPr>
          <p:cNvPr id="51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57300" y="1981200"/>
            <a:ext cx="65913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05800" y="244207"/>
            <a:ext cx="406400" cy="406400"/>
          </a:xfrm>
          <a:prstGeom prst="rect">
            <a:avLst/>
          </a:prstGeom>
        </p:spPr>
      </p:pic>
      <p:sp>
        <p:nvSpPr>
          <p:cNvPr id="10" name="Rectangle 9">
            <a:extLst>
              <a:ext uri="{FF2B5EF4-FFF2-40B4-BE49-F238E27FC236}">
                <a16:creationId xmlns:a16="http://schemas.microsoft.com/office/drawing/2014/main" id="{C034AC3C-8382-4AE5-9288-7E7CA61F5F99}"/>
              </a:ext>
            </a:extLst>
          </p:cNvPr>
          <p:cNvSpPr/>
          <p:nvPr/>
        </p:nvSpPr>
        <p:spPr bwMode="auto">
          <a:xfrm>
            <a:off x="3941852" y="1732051"/>
            <a:ext cx="3048000" cy="955497"/>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11" name="Rectangle 10">
            <a:extLst>
              <a:ext uri="{FF2B5EF4-FFF2-40B4-BE49-F238E27FC236}">
                <a16:creationId xmlns:a16="http://schemas.microsoft.com/office/drawing/2014/main" id="{6FA06273-0608-4052-8422-3B9FDC674BD9}"/>
              </a:ext>
            </a:extLst>
          </p:cNvPr>
          <p:cNvSpPr/>
          <p:nvPr/>
        </p:nvSpPr>
        <p:spPr bwMode="auto">
          <a:xfrm>
            <a:off x="3941852" y="3083103"/>
            <a:ext cx="3830548" cy="955497"/>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12" name="Rectangle 11">
            <a:extLst>
              <a:ext uri="{FF2B5EF4-FFF2-40B4-BE49-F238E27FC236}">
                <a16:creationId xmlns:a16="http://schemas.microsoft.com/office/drawing/2014/main" id="{B2B4E41A-852A-45AB-A3EC-AF251DDC95E5}"/>
              </a:ext>
            </a:extLst>
          </p:cNvPr>
          <p:cNvSpPr/>
          <p:nvPr/>
        </p:nvSpPr>
        <p:spPr bwMode="auto">
          <a:xfrm>
            <a:off x="3943138" y="4114800"/>
            <a:ext cx="3943562" cy="955497"/>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pic>
        <p:nvPicPr>
          <p:cNvPr id="4" name="Audio 3">
            <a:hlinkClick r:id="" action="ppaction://media"/>
            <a:extLst>
              <a:ext uri="{FF2B5EF4-FFF2-40B4-BE49-F238E27FC236}">
                <a16:creationId xmlns:a16="http://schemas.microsoft.com/office/drawing/2014/main" id="{B5955476-B013-4617-AFC0-EC7ADBEA68D3}"/>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585200" y="6299200"/>
            <a:ext cx="406400" cy="406400"/>
          </a:xfrm>
          <a:prstGeom prst="rect">
            <a:avLst/>
          </a:prstGeom>
        </p:spPr>
      </p:pic>
      <p:sp>
        <p:nvSpPr>
          <p:cNvPr id="3" name="Slide Number Placeholder 3">
            <a:extLst>
              <a:ext uri="{FF2B5EF4-FFF2-40B4-BE49-F238E27FC236}">
                <a16:creationId xmlns:a16="http://schemas.microsoft.com/office/drawing/2014/main" id="{63128F7B-6553-7132-77D7-703E853ECCBD}"/>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15</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1985917499"/>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2" fill="hold" grpId="0" nodeType="clickEffect">
                                  <p:stCondLst>
                                    <p:cond delay="0"/>
                                  </p:stCondLst>
                                  <p:childTnLst>
                                    <p:animEffect transition="out" filter="wipe(right)">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0" nodeType="clickEffect">
                                  <p:stCondLst>
                                    <p:cond delay="0"/>
                                  </p:stCondLst>
                                  <p:childTnLst>
                                    <p:animEffect transition="out" filter="wipe(right)">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2" fill="hold" grpId="0" nodeType="clickEffect">
                                  <p:stCondLst>
                                    <p:cond delay="0"/>
                                  </p:stCondLst>
                                  <p:childTnLst>
                                    <p:animEffect transition="out" filter="wipe(right)">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67921" fill="hold"/>
                                        <p:tgtEl>
                                          <p:spTgt spid="2"/>
                                        </p:tgtEl>
                                      </p:cBhvr>
                                    </p:cmd>
                                  </p:childTnLst>
                                </p:cTn>
                              </p:par>
                            </p:childTnLst>
                          </p:cTn>
                        </p:par>
                      </p:childTnLst>
                    </p:cTn>
                  </p:par>
                </p:childTnLst>
              </p:cTn>
              <p:nextCondLst>
                <p:cond evt="onClick" delay="0">
                  <p:tgtEl>
                    <p:spTgt spid="2"/>
                  </p:tgtEl>
                </p:cond>
              </p:nextCondLst>
            </p:seq>
            <p:audio>
              <p:cMediaNode vol="80000">
                <p:cTn id="27" fill="hold" display="0">
                  <p:stCondLst>
                    <p:cond delay="indefinite"/>
                  </p:stCondLst>
                  <p:endCondLst>
                    <p:cond evt="onStopAudio" delay="0">
                      <p:tgtEl>
                        <p:sldTgt/>
                      </p:tgtEl>
                    </p:cond>
                  </p:endCondLst>
                </p:cTn>
                <p:tgtEl>
                  <p:spTgt spid="2"/>
                </p:tgtEl>
              </p:cMediaNode>
            </p:audio>
            <p:audio isNarration="1">
              <p:cMediaNode vol="80000" showWhenStopped="0">
                <p:cTn id="28" fill="hold" display="0">
                  <p:stCondLst>
                    <p:cond delay="indefinite"/>
                  </p:stCondLst>
                  <p:endCondLst>
                    <p:cond evt="onStopAudio" delay="0">
                      <p:tgtEl>
                        <p:sldTgt/>
                      </p:tgtEl>
                    </p:cond>
                  </p:endCondLst>
                </p:cTn>
                <p:tgtEl>
                  <p:spTgt spid="4"/>
                </p:tgtEl>
              </p:cMediaNode>
            </p:audio>
          </p:childTnLst>
        </p:cTn>
      </p:par>
    </p:tnLst>
    <p:bldLst>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8" name="Group 39"/>
          <p:cNvGrpSpPr>
            <a:grpSpLocks/>
          </p:cNvGrpSpPr>
          <p:nvPr/>
        </p:nvGrpSpPr>
        <p:grpSpPr bwMode="auto">
          <a:xfrm>
            <a:off x="2438400" y="1022350"/>
            <a:ext cx="5405437" cy="4997450"/>
            <a:chOff x="1349" y="464"/>
            <a:chExt cx="3405" cy="3148"/>
          </a:xfrm>
        </p:grpSpPr>
        <p:cxnSp>
          <p:nvCxnSpPr>
            <p:cNvPr id="23565" name="AutoShape 40"/>
            <p:cNvCxnSpPr>
              <a:cxnSpLocks noChangeShapeType="1"/>
              <a:stCxn id="23590" idx="2"/>
              <a:endCxn id="23588" idx="0"/>
            </p:cNvCxnSpPr>
            <p:nvPr/>
          </p:nvCxnSpPr>
          <p:spPr bwMode="auto">
            <a:xfrm>
              <a:off x="2878" y="922"/>
              <a:ext cx="0" cy="527"/>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3566" name="Oval 41"/>
            <p:cNvSpPr>
              <a:spLocks noChangeAspect="1" noChangeArrowheads="1"/>
            </p:cNvSpPr>
            <p:nvPr/>
          </p:nvSpPr>
          <p:spPr bwMode="auto">
            <a:xfrm>
              <a:off x="1620" y="747"/>
              <a:ext cx="86" cy="86"/>
            </a:xfrm>
            <a:prstGeom prst="ellipse">
              <a:avLst/>
            </a:prstGeom>
            <a:solidFill>
              <a:srgbClr val="000000"/>
            </a:solidFill>
            <a:ln w="9525">
              <a:solidFill>
                <a:schemeClr val="tx1"/>
              </a:solidFill>
              <a:round/>
              <a:headEnd/>
              <a:tailEnd type="none" w="lg" len="lg"/>
            </a:ln>
          </p:spPr>
          <p:txBody>
            <a:bodyPr wrap="none" anchor="ctr"/>
            <a:lstStyle/>
            <a:p>
              <a:endParaRPr lang="en-US"/>
            </a:p>
          </p:txBody>
        </p:sp>
        <p:grpSp>
          <p:nvGrpSpPr>
            <p:cNvPr id="23567" name="Group 42"/>
            <p:cNvGrpSpPr>
              <a:grpSpLocks/>
            </p:cNvGrpSpPr>
            <p:nvPr/>
          </p:nvGrpSpPr>
          <p:grpSpPr bwMode="auto">
            <a:xfrm>
              <a:off x="1526" y="3096"/>
              <a:ext cx="132" cy="132"/>
              <a:chOff x="2269" y="3111"/>
              <a:chExt cx="132" cy="132"/>
            </a:xfrm>
          </p:grpSpPr>
          <p:sp>
            <p:nvSpPr>
              <p:cNvPr id="23592" name="Oval 43"/>
              <p:cNvSpPr>
                <a:spLocks noChangeAspect="1" noChangeArrowheads="1"/>
              </p:cNvSpPr>
              <p:nvPr/>
            </p:nvSpPr>
            <p:spPr bwMode="auto">
              <a:xfrm>
                <a:off x="2269" y="3111"/>
                <a:ext cx="132" cy="132"/>
              </a:xfrm>
              <a:prstGeom prst="ellipse">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93" name="Oval 44"/>
              <p:cNvSpPr>
                <a:spLocks noChangeAspect="1" noChangeArrowheads="1"/>
              </p:cNvSpPr>
              <p:nvPr/>
            </p:nvSpPr>
            <p:spPr bwMode="auto">
              <a:xfrm>
                <a:off x="2290" y="3131"/>
                <a:ext cx="90" cy="89"/>
              </a:xfrm>
              <a:prstGeom prst="ellipse">
                <a:avLst/>
              </a:prstGeom>
              <a:solidFill>
                <a:srgbClr val="000000"/>
              </a:solidFill>
              <a:ln w="9525">
                <a:solidFill>
                  <a:schemeClr val="tx1"/>
                </a:solidFill>
                <a:round/>
                <a:headEnd/>
                <a:tailEnd type="none" w="lg" len="lg"/>
              </a:ln>
            </p:spPr>
            <p:txBody>
              <a:bodyPr wrap="none" anchor="ctr"/>
              <a:lstStyle/>
              <a:p>
                <a:endParaRPr lang="en-US"/>
              </a:p>
            </p:txBody>
          </p:sp>
        </p:grpSp>
        <p:grpSp>
          <p:nvGrpSpPr>
            <p:cNvPr id="23568" name="Group 45"/>
            <p:cNvGrpSpPr>
              <a:grpSpLocks/>
            </p:cNvGrpSpPr>
            <p:nvPr/>
          </p:nvGrpSpPr>
          <p:grpSpPr bwMode="auto">
            <a:xfrm>
              <a:off x="2475" y="663"/>
              <a:ext cx="805" cy="259"/>
              <a:chOff x="3083" y="1078"/>
              <a:chExt cx="805" cy="259"/>
            </a:xfrm>
          </p:grpSpPr>
          <p:sp>
            <p:nvSpPr>
              <p:cNvPr id="23590" name="AutoShape 46"/>
              <p:cNvSpPr>
                <a:spLocks noChangeAspect="1" noChangeArrowheads="1"/>
              </p:cNvSpPr>
              <p:nvPr/>
            </p:nvSpPr>
            <p:spPr bwMode="auto">
              <a:xfrm>
                <a:off x="3083" y="1078"/>
                <a:ext cx="805" cy="259"/>
              </a:xfrm>
              <a:prstGeom prst="roundRect">
                <a:avLst>
                  <a:gd name="adj" fmla="val 16667"/>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91" name="Text Box 47"/>
              <p:cNvSpPr txBox="1">
                <a:spLocks noChangeArrowheads="1"/>
              </p:cNvSpPr>
              <p:nvPr/>
            </p:nvSpPr>
            <p:spPr bwMode="auto">
              <a:xfrm>
                <a:off x="3115" y="1111"/>
                <a:ext cx="7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latin typeface="Arial Unicode MS" pitchFamily="34" charset="-128"/>
                  </a:rPr>
                  <a:t>Commissioned</a:t>
                </a:r>
              </a:p>
            </p:txBody>
          </p:sp>
        </p:grpSp>
        <p:cxnSp>
          <p:nvCxnSpPr>
            <p:cNvPr id="23569" name="AutoShape 48"/>
            <p:cNvCxnSpPr>
              <a:cxnSpLocks noChangeShapeType="1"/>
              <a:stCxn id="23566" idx="6"/>
              <a:endCxn id="23590" idx="1"/>
            </p:cNvCxnSpPr>
            <p:nvPr/>
          </p:nvCxnSpPr>
          <p:spPr bwMode="auto">
            <a:xfrm>
              <a:off x="1706" y="790"/>
              <a:ext cx="769" cy="3"/>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3570" name="Text Box 49"/>
            <p:cNvSpPr txBox="1">
              <a:spLocks noChangeArrowheads="1"/>
            </p:cNvSpPr>
            <p:nvPr/>
          </p:nvSpPr>
          <p:spPr bwMode="auto">
            <a:xfrm>
              <a:off x="1468" y="980"/>
              <a:ext cx="14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Authorized(authorizationCode)</a:t>
              </a:r>
            </a:p>
            <a:p>
              <a:pPr eaLnBrk="1" hangingPunct="1"/>
              <a:r>
                <a:rPr lang="en-GB" sz="1200">
                  <a:solidFill>
                    <a:srgbClr val="000000"/>
                  </a:solidFill>
                </a:rPr>
                <a:t>[contractSigned]</a:t>
              </a:r>
            </a:p>
            <a:p>
              <a:pPr eaLnBrk="1" hangingPunct="1"/>
              <a:r>
                <a:rPr lang="en-GB" sz="1200">
                  <a:solidFill>
                    <a:srgbClr val="000000"/>
                  </a:solidFill>
                </a:rPr>
                <a:t>/setCampaignActive </a:t>
              </a:r>
              <a:endParaRPr lang="en-GB" sz="1200">
                <a:latin typeface="Arial Unicode MS" pitchFamily="34" charset="-128"/>
              </a:endParaRPr>
            </a:p>
          </p:txBody>
        </p:sp>
        <p:sp>
          <p:nvSpPr>
            <p:cNvPr id="23571" name="Text Box 50"/>
            <p:cNvSpPr txBox="1">
              <a:spLocks noChangeArrowheads="1"/>
            </p:cNvSpPr>
            <p:nvPr/>
          </p:nvSpPr>
          <p:spPr bwMode="auto">
            <a:xfrm>
              <a:off x="1685" y="464"/>
              <a:ext cx="8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dirty="0">
                  <a:solidFill>
                    <a:srgbClr val="000000"/>
                  </a:solidFill>
                </a:rPr>
                <a:t>/</a:t>
              </a:r>
              <a:r>
                <a:rPr lang="en-GB" sz="1200" dirty="0" err="1">
                  <a:solidFill>
                    <a:srgbClr val="000000"/>
                  </a:solidFill>
                </a:rPr>
                <a:t>assignManager</a:t>
              </a:r>
              <a:r>
                <a:rPr lang="en-GB" sz="1200" dirty="0">
                  <a:solidFill>
                    <a:srgbClr val="000000"/>
                  </a:solidFill>
                </a:rPr>
                <a:t>;</a:t>
              </a:r>
            </a:p>
            <a:p>
              <a:pPr eaLnBrk="1" hangingPunct="1"/>
              <a:r>
                <a:rPr lang="en-GB" sz="1200" dirty="0">
                  <a:latin typeface="Arial Unicode MS" pitchFamily="34" charset="-128"/>
                </a:rPr>
                <a:t> </a:t>
              </a:r>
              <a:r>
                <a:rPr lang="en-GB" sz="1200" dirty="0" err="1">
                  <a:solidFill>
                    <a:srgbClr val="000000"/>
                  </a:solidFill>
                </a:rPr>
                <a:t>assignStaff</a:t>
              </a:r>
              <a:endParaRPr lang="en-GB" sz="1200" dirty="0">
                <a:latin typeface="Arial Unicode MS" pitchFamily="34" charset="-128"/>
              </a:endParaRPr>
            </a:p>
          </p:txBody>
        </p:sp>
        <p:grpSp>
          <p:nvGrpSpPr>
            <p:cNvPr id="23572" name="Group 51"/>
            <p:cNvGrpSpPr>
              <a:grpSpLocks/>
            </p:cNvGrpSpPr>
            <p:nvPr/>
          </p:nvGrpSpPr>
          <p:grpSpPr bwMode="auto">
            <a:xfrm>
              <a:off x="2475" y="1449"/>
              <a:ext cx="805" cy="259"/>
              <a:chOff x="3083" y="1078"/>
              <a:chExt cx="805" cy="259"/>
            </a:xfrm>
          </p:grpSpPr>
          <p:sp>
            <p:nvSpPr>
              <p:cNvPr id="23588" name="AutoShape 52"/>
              <p:cNvSpPr>
                <a:spLocks noChangeAspect="1" noChangeArrowheads="1"/>
              </p:cNvSpPr>
              <p:nvPr/>
            </p:nvSpPr>
            <p:spPr bwMode="auto">
              <a:xfrm>
                <a:off x="3083" y="1078"/>
                <a:ext cx="805" cy="259"/>
              </a:xfrm>
              <a:prstGeom prst="roundRect">
                <a:avLst>
                  <a:gd name="adj" fmla="val 16667"/>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9" name="Text Box 53"/>
              <p:cNvSpPr txBox="1">
                <a:spLocks noChangeArrowheads="1"/>
              </p:cNvSpPr>
              <p:nvPr/>
            </p:nvSpPr>
            <p:spPr bwMode="auto">
              <a:xfrm>
                <a:off x="3302" y="1111"/>
                <a:ext cx="37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latin typeface="Arial Unicode MS" pitchFamily="34" charset="-128"/>
                  </a:rPr>
                  <a:t>Active</a:t>
                </a:r>
              </a:p>
            </p:txBody>
          </p:sp>
        </p:grpSp>
        <p:grpSp>
          <p:nvGrpSpPr>
            <p:cNvPr id="23573" name="Group 54"/>
            <p:cNvGrpSpPr>
              <a:grpSpLocks/>
            </p:cNvGrpSpPr>
            <p:nvPr/>
          </p:nvGrpSpPr>
          <p:grpSpPr bwMode="auto">
            <a:xfrm>
              <a:off x="2475" y="2221"/>
              <a:ext cx="805" cy="259"/>
              <a:chOff x="3083" y="1078"/>
              <a:chExt cx="805" cy="259"/>
            </a:xfrm>
          </p:grpSpPr>
          <p:sp>
            <p:nvSpPr>
              <p:cNvPr id="23586" name="AutoShape 55"/>
              <p:cNvSpPr>
                <a:spLocks noChangeAspect="1" noChangeArrowheads="1"/>
              </p:cNvSpPr>
              <p:nvPr/>
            </p:nvSpPr>
            <p:spPr bwMode="auto">
              <a:xfrm>
                <a:off x="3083" y="1078"/>
                <a:ext cx="805" cy="259"/>
              </a:xfrm>
              <a:prstGeom prst="roundRect">
                <a:avLst>
                  <a:gd name="adj" fmla="val 16667"/>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7" name="Text Box 56"/>
              <p:cNvSpPr txBox="1">
                <a:spLocks noChangeArrowheads="1"/>
              </p:cNvSpPr>
              <p:nvPr/>
            </p:nvSpPr>
            <p:spPr bwMode="auto">
              <a:xfrm>
                <a:off x="3190" y="1111"/>
                <a:ext cx="6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latin typeface="Arial Unicode MS" pitchFamily="34" charset="-128"/>
                  </a:rPr>
                  <a:t>Completed </a:t>
                </a:r>
              </a:p>
            </p:txBody>
          </p:sp>
        </p:grpSp>
        <p:grpSp>
          <p:nvGrpSpPr>
            <p:cNvPr id="23574" name="Group 57"/>
            <p:cNvGrpSpPr>
              <a:grpSpLocks/>
            </p:cNvGrpSpPr>
            <p:nvPr/>
          </p:nvGrpSpPr>
          <p:grpSpPr bwMode="auto">
            <a:xfrm>
              <a:off x="2475" y="3034"/>
              <a:ext cx="805" cy="259"/>
              <a:chOff x="2475" y="3034"/>
              <a:chExt cx="805" cy="259"/>
            </a:xfrm>
          </p:grpSpPr>
          <p:sp>
            <p:nvSpPr>
              <p:cNvPr id="23584" name="AutoShape 58"/>
              <p:cNvSpPr>
                <a:spLocks noChangeAspect="1" noChangeArrowheads="1"/>
              </p:cNvSpPr>
              <p:nvPr/>
            </p:nvSpPr>
            <p:spPr bwMode="auto">
              <a:xfrm>
                <a:off x="2475" y="3034"/>
                <a:ext cx="805" cy="259"/>
              </a:xfrm>
              <a:prstGeom prst="roundRect">
                <a:avLst>
                  <a:gd name="adj" fmla="val 16667"/>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5" name="Text Box 59"/>
              <p:cNvSpPr txBox="1">
                <a:spLocks noChangeArrowheads="1"/>
              </p:cNvSpPr>
              <p:nvPr/>
            </p:nvSpPr>
            <p:spPr bwMode="auto">
              <a:xfrm>
                <a:off x="2729" y="3067"/>
                <a:ext cx="3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latin typeface="Arial Unicode MS" pitchFamily="34" charset="-128"/>
                  </a:rPr>
                  <a:t>Paid</a:t>
                </a:r>
              </a:p>
            </p:txBody>
          </p:sp>
        </p:grpSp>
        <p:cxnSp>
          <p:nvCxnSpPr>
            <p:cNvPr id="23575" name="AutoShape 60"/>
            <p:cNvCxnSpPr>
              <a:cxnSpLocks noChangeShapeType="1"/>
              <a:stCxn id="23588" idx="2"/>
              <a:endCxn id="23586" idx="0"/>
            </p:cNvCxnSpPr>
            <p:nvPr/>
          </p:nvCxnSpPr>
          <p:spPr bwMode="auto">
            <a:xfrm>
              <a:off x="2878" y="1708"/>
              <a:ext cx="0" cy="513"/>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3576" name="AutoShape 61"/>
            <p:cNvCxnSpPr>
              <a:cxnSpLocks noChangeShapeType="1"/>
              <a:stCxn id="23586" idx="2"/>
              <a:endCxn id="23584" idx="0"/>
            </p:cNvCxnSpPr>
            <p:nvPr/>
          </p:nvCxnSpPr>
          <p:spPr bwMode="auto">
            <a:xfrm>
              <a:off x="2878" y="2480"/>
              <a:ext cx="0" cy="55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3577" name="AutoShape 62"/>
            <p:cNvCxnSpPr>
              <a:cxnSpLocks noChangeShapeType="1"/>
              <a:stCxn id="23584" idx="1"/>
              <a:endCxn id="23592" idx="6"/>
            </p:cNvCxnSpPr>
            <p:nvPr/>
          </p:nvCxnSpPr>
          <p:spPr bwMode="auto">
            <a:xfrm flipH="1" flipV="1">
              <a:off x="1658" y="3162"/>
              <a:ext cx="817" cy="2"/>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3578" name="Text Box 63"/>
            <p:cNvSpPr txBox="1">
              <a:spLocks noChangeArrowheads="1"/>
            </p:cNvSpPr>
            <p:nvPr/>
          </p:nvSpPr>
          <p:spPr bwMode="auto">
            <a:xfrm>
              <a:off x="1761" y="1823"/>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campaignCompleted</a:t>
              </a:r>
            </a:p>
            <a:p>
              <a:pPr eaLnBrk="1" hangingPunct="1"/>
              <a:r>
                <a:rPr lang="en-GB" sz="1200">
                  <a:solidFill>
                    <a:srgbClr val="000000"/>
                  </a:solidFill>
                </a:rPr>
                <a:t>/prepareFinalStatement</a:t>
              </a:r>
              <a:endParaRPr lang="en-GB" sz="1200">
                <a:latin typeface="Arial Unicode MS" pitchFamily="34" charset="-128"/>
              </a:endParaRPr>
            </a:p>
          </p:txBody>
        </p:sp>
        <p:sp>
          <p:nvSpPr>
            <p:cNvPr id="23579" name="Line 64"/>
            <p:cNvSpPr>
              <a:spLocks noChangeShapeType="1"/>
            </p:cNvSpPr>
            <p:nvPr/>
          </p:nvSpPr>
          <p:spPr bwMode="auto">
            <a:xfrm>
              <a:off x="2688" y="2480"/>
              <a:ext cx="377" cy="1"/>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SG"/>
            </a:p>
          </p:txBody>
        </p:sp>
        <p:cxnSp>
          <p:nvCxnSpPr>
            <p:cNvPr id="23580" name="AutoShape 65"/>
            <p:cNvCxnSpPr>
              <a:cxnSpLocks noChangeShapeType="1"/>
              <a:stCxn id="23586" idx="3"/>
              <a:endCxn id="23579" idx="1"/>
            </p:cNvCxnSpPr>
            <p:nvPr/>
          </p:nvCxnSpPr>
          <p:spPr bwMode="auto">
            <a:xfrm flipH="1">
              <a:off x="3065" y="2351"/>
              <a:ext cx="215" cy="130"/>
            </a:xfrm>
            <a:prstGeom prst="bentConnector4">
              <a:avLst>
                <a:gd name="adj1" fmla="val -139074"/>
                <a:gd name="adj2" fmla="val 209231"/>
              </a:avLst>
            </a:prstGeom>
            <a:noFill/>
            <a:ln w="9525">
              <a:solidFill>
                <a:schemeClr val="tx1"/>
              </a:solidFill>
              <a:miter lim="800000"/>
              <a:headEnd/>
              <a:tailEnd type="arrow" w="lg" len="lg"/>
            </a:ln>
            <a:extLst>
              <a:ext uri="{909E8E84-426E-40DD-AFC4-6F175D3DCCD1}">
                <a14:hiddenFill xmlns:a14="http://schemas.microsoft.com/office/drawing/2010/main">
                  <a:noFill/>
                </a14:hiddenFill>
              </a:ext>
            </a:extLst>
          </p:spPr>
        </p:cxnSp>
        <p:sp>
          <p:nvSpPr>
            <p:cNvPr id="23581" name="Text Box 66"/>
            <p:cNvSpPr txBox="1">
              <a:spLocks noChangeArrowheads="1"/>
            </p:cNvSpPr>
            <p:nvPr/>
          </p:nvSpPr>
          <p:spPr bwMode="auto">
            <a:xfrm>
              <a:off x="3293" y="2038"/>
              <a:ext cx="14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paymentReceived(payment)</a:t>
              </a:r>
            </a:p>
            <a:p>
              <a:pPr eaLnBrk="1" hangingPunct="1"/>
              <a:r>
                <a:rPr lang="en-GB" sz="1200">
                  <a:solidFill>
                    <a:srgbClr val="000000"/>
                  </a:solidFill>
                </a:rPr>
                <a:t>[paymentDue - payment &gt; zero]</a:t>
              </a:r>
              <a:endParaRPr lang="en-GB" sz="1200">
                <a:latin typeface="Arial Unicode MS" pitchFamily="34" charset="-128"/>
              </a:endParaRPr>
            </a:p>
          </p:txBody>
        </p:sp>
        <p:sp>
          <p:nvSpPr>
            <p:cNvPr id="23582" name="Text Box 67"/>
            <p:cNvSpPr txBox="1">
              <a:spLocks noChangeArrowheads="1"/>
            </p:cNvSpPr>
            <p:nvPr/>
          </p:nvSpPr>
          <p:spPr bwMode="auto">
            <a:xfrm>
              <a:off x="1349" y="2558"/>
              <a:ext cx="15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paymentReceived(payment)</a:t>
              </a:r>
            </a:p>
            <a:p>
              <a:pPr eaLnBrk="1" hangingPunct="1"/>
              <a:r>
                <a:rPr lang="en-GB" sz="1200">
                  <a:solidFill>
                    <a:srgbClr val="000000"/>
                  </a:solidFill>
                </a:rPr>
                <a:t>[paymentDue - payment &lt;= zero]</a:t>
              </a:r>
              <a:endParaRPr lang="en-GB" sz="1200">
                <a:latin typeface="Arial Unicode MS" pitchFamily="34" charset="-128"/>
              </a:endParaRPr>
            </a:p>
          </p:txBody>
        </p:sp>
        <p:sp>
          <p:nvSpPr>
            <p:cNvPr id="23583" name="Text Box 68"/>
            <p:cNvSpPr txBox="1">
              <a:spLocks noChangeArrowheads="1"/>
            </p:cNvSpPr>
            <p:nvPr/>
          </p:nvSpPr>
          <p:spPr bwMode="auto">
            <a:xfrm>
              <a:off x="1595" y="3209"/>
              <a:ext cx="90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archiveCampaign</a:t>
              </a:r>
            </a:p>
            <a:p>
              <a:pPr eaLnBrk="1" hangingPunct="1"/>
              <a:r>
                <a:rPr lang="en-GB" sz="1200">
                  <a:solidFill>
                    <a:srgbClr val="000000"/>
                  </a:solidFill>
                </a:rPr>
                <a:t>/unassignStaff;</a:t>
              </a:r>
            </a:p>
            <a:p>
              <a:pPr eaLnBrk="1" hangingPunct="1"/>
              <a:r>
                <a:rPr lang="en-GB" sz="1200">
                  <a:solidFill>
                    <a:srgbClr val="000000"/>
                  </a:solidFill>
                </a:rPr>
                <a:t> unassignManager</a:t>
              </a:r>
              <a:endParaRPr lang="en-GB" sz="1200">
                <a:latin typeface="Arial Unicode MS" pitchFamily="34" charset="-128"/>
              </a:endParaRPr>
            </a:p>
          </p:txBody>
        </p:sp>
      </p:grpSp>
      <p:sp>
        <p:nvSpPr>
          <p:cNvPr id="42" name="Rectangle 2"/>
          <p:cNvSpPr txBox="1">
            <a:spLocks noChangeArrowheads="1"/>
          </p:cNvSpPr>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a:lstStyle>
          <a:p>
            <a:r>
              <a:rPr lang="en-US" dirty="0"/>
              <a:t>State Machine for </a:t>
            </a:r>
            <a:r>
              <a:rPr lang="en-US" i="1" dirty="0"/>
              <a:t>Campaign</a:t>
            </a:r>
            <a:r>
              <a:rPr lang="en-US" dirty="0"/>
              <a:t> Class</a:t>
            </a:r>
          </a:p>
        </p:txBody>
      </p:sp>
      <p:sp>
        <p:nvSpPr>
          <p:cNvPr id="3" name="Line Callout 2 2"/>
          <p:cNvSpPr/>
          <p:nvPr/>
        </p:nvSpPr>
        <p:spPr bwMode="auto">
          <a:xfrm>
            <a:off x="304800" y="1052514"/>
            <a:ext cx="1828800" cy="2066130"/>
          </a:xfrm>
          <a:prstGeom prst="borderCallout2">
            <a:avLst>
              <a:gd name="adj1" fmla="val 16323"/>
              <a:gd name="adj2" fmla="val 103491"/>
              <a:gd name="adj3" fmla="val 16288"/>
              <a:gd name="adj4" fmla="val 129840"/>
              <a:gd name="adj5" fmla="val 7418"/>
              <a:gd name="adj6" fmla="val 150708"/>
            </a:avLst>
          </a:prstGeom>
          <a:noFill/>
          <a:ln w="12700"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eaLnBrk="1" hangingPunct="1"/>
            <a:r>
              <a:rPr lang="en-GB" sz="2000" i="1" dirty="0">
                <a:latin typeface="Arial Narrow" pitchFamily="34" charset="0"/>
              </a:rPr>
              <a:t>Action-expression assigning manager and staff on object creation</a:t>
            </a:r>
            <a:endParaRPr lang="en-US" sz="2000" i="1" dirty="0">
              <a:latin typeface="Arial Narrow" pitchFamily="34" charset="0"/>
            </a:endParaRPr>
          </a:p>
        </p:txBody>
      </p:sp>
      <p:sp>
        <p:nvSpPr>
          <p:cNvPr id="44" name="Line Callout 2 43"/>
          <p:cNvSpPr/>
          <p:nvPr/>
        </p:nvSpPr>
        <p:spPr bwMode="auto">
          <a:xfrm>
            <a:off x="228600" y="4638674"/>
            <a:ext cx="1905000" cy="1457326"/>
          </a:xfrm>
          <a:prstGeom prst="borderCallout2">
            <a:avLst>
              <a:gd name="adj1" fmla="val 16323"/>
              <a:gd name="adj2" fmla="val 103491"/>
              <a:gd name="adj3" fmla="val 14904"/>
              <a:gd name="adj4" fmla="val 123590"/>
              <a:gd name="adj5" fmla="val 5939"/>
              <a:gd name="adj6" fmla="val 147895"/>
            </a:avLst>
          </a:prstGeom>
          <a:noFill/>
          <a:ln w="12700"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eaLnBrk="1" hangingPunct="1"/>
            <a:r>
              <a:rPr lang="en-GB" sz="2000" i="1" dirty="0">
                <a:latin typeface="Arial Narrow" pitchFamily="34" charset="0"/>
              </a:rPr>
              <a:t>Guard condition ensuring complete payment before entering Paid</a:t>
            </a:r>
          </a:p>
        </p:txBody>
      </p:sp>
      <p:sp>
        <p:nvSpPr>
          <p:cNvPr id="4" name="Line Callout 2 3"/>
          <p:cNvSpPr/>
          <p:nvPr/>
        </p:nvSpPr>
        <p:spPr bwMode="auto">
          <a:xfrm>
            <a:off x="6248400" y="4346575"/>
            <a:ext cx="2743200" cy="1368425"/>
          </a:xfrm>
          <a:prstGeom prst="borderCallout2">
            <a:avLst>
              <a:gd name="adj1" fmla="val 33133"/>
              <a:gd name="adj2" fmla="val -3125"/>
              <a:gd name="adj3" fmla="val 34571"/>
              <a:gd name="adj4" fmla="val -20313"/>
              <a:gd name="adj5" fmla="val 12095"/>
              <a:gd name="adj6" fmla="val -33074"/>
            </a:avLst>
          </a:prstGeom>
          <a:noFill/>
          <a:ln w="12700"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eaLnBrk="1" hangingPunct="1"/>
            <a:r>
              <a:rPr lang="en-GB" sz="2000" i="1" dirty="0">
                <a:latin typeface="Arial Narrow" pitchFamily="34" charset="0"/>
                <a:cs typeface="Times New Roman" pitchFamily="18" charset="0"/>
              </a:rPr>
              <a:t>Recursive transition models any payment event that does not reduce the amount due to zero or less.</a:t>
            </a: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244475"/>
            <a:ext cx="406400" cy="406400"/>
          </a:xfrm>
          <a:prstGeom prst="rect">
            <a:avLst/>
          </a:prstGeom>
        </p:spPr>
      </p:pic>
      <p:sp>
        <p:nvSpPr>
          <p:cNvPr id="38" name="Rectangle 37">
            <a:extLst>
              <a:ext uri="{FF2B5EF4-FFF2-40B4-BE49-F238E27FC236}">
                <a16:creationId xmlns:a16="http://schemas.microsoft.com/office/drawing/2014/main" id="{C1FEABE1-E645-4154-B74D-23C162DF74B8}"/>
              </a:ext>
            </a:extLst>
          </p:cNvPr>
          <p:cNvSpPr/>
          <p:nvPr/>
        </p:nvSpPr>
        <p:spPr bwMode="auto">
          <a:xfrm>
            <a:off x="2573193" y="1841500"/>
            <a:ext cx="2273441" cy="639763"/>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39" name="Rectangle 38">
            <a:extLst>
              <a:ext uri="{FF2B5EF4-FFF2-40B4-BE49-F238E27FC236}">
                <a16:creationId xmlns:a16="http://schemas.microsoft.com/office/drawing/2014/main" id="{A677F9F1-B53F-4038-8F65-B4BD9294DE8E}"/>
              </a:ext>
            </a:extLst>
          </p:cNvPr>
          <p:cNvSpPr/>
          <p:nvPr/>
        </p:nvSpPr>
        <p:spPr bwMode="auto">
          <a:xfrm>
            <a:off x="3048000" y="3168081"/>
            <a:ext cx="1771648" cy="487931"/>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40" name="Rectangle 39">
            <a:extLst>
              <a:ext uri="{FF2B5EF4-FFF2-40B4-BE49-F238E27FC236}">
                <a16:creationId xmlns:a16="http://schemas.microsoft.com/office/drawing/2014/main" id="{782B5EAE-BE0B-43F4-B48A-53DF2CB4524F}"/>
              </a:ext>
            </a:extLst>
          </p:cNvPr>
          <p:cNvSpPr/>
          <p:nvPr/>
        </p:nvSpPr>
        <p:spPr bwMode="auto">
          <a:xfrm>
            <a:off x="5551841" y="3521075"/>
            <a:ext cx="2273441" cy="482600"/>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41" name="Rectangle 40">
            <a:extLst>
              <a:ext uri="{FF2B5EF4-FFF2-40B4-BE49-F238E27FC236}">
                <a16:creationId xmlns:a16="http://schemas.microsoft.com/office/drawing/2014/main" id="{4C52C1C7-85BD-4FF0-8FD8-6DD470B26969}"/>
              </a:ext>
            </a:extLst>
          </p:cNvPr>
          <p:cNvSpPr/>
          <p:nvPr/>
        </p:nvSpPr>
        <p:spPr bwMode="auto">
          <a:xfrm>
            <a:off x="2435224" y="4371373"/>
            <a:ext cx="2384421" cy="487931"/>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43" name="Rectangle 42">
            <a:extLst>
              <a:ext uri="{FF2B5EF4-FFF2-40B4-BE49-F238E27FC236}">
                <a16:creationId xmlns:a16="http://schemas.microsoft.com/office/drawing/2014/main" id="{AB6F7261-251E-41C0-9B4C-FCAEBEBFAA01}"/>
              </a:ext>
            </a:extLst>
          </p:cNvPr>
          <p:cNvSpPr/>
          <p:nvPr/>
        </p:nvSpPr>
        <p:spPr bwMode="auto">
          <a:xfrm>
            <a:off x="2824163" y="5396931"/>
            <a:ext cx="1401762" cy="699069"/>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pic>
        <p:nvPicPr>
          <p:cNvPr id="8" name="Audio 7">
            <a:hlinkClick r:id="" action="ppaction://media"/>
            <a:extLst>
              <a:ext uri="{FF2B5EF4-FFF2-40B4-BE49-F238E27FC236}">
                <a16:creationId xmlns:a16="http://schemas.microsoft.com/office/drawing/2014/main" id="{5F570DED-15FF-43FA-A03F-F0DD382FED9C}"/>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585200" y="6299200"/>
            <a:ext cx="406400" cy="406400"/>
          </a:xfrm>
          <a:prstGeom prst="rect">
            <a:avLst/>
          </a:prstGeom>
        </p:spPr>
      </p:pic>
      <p:sp>
        <p:nvSpPr>
          <p:cNvPr id="5" name="Slide Number Placeholder 3">
            <a:extLst>
              <a:ext uri="{FF2B5EF4-FFF2-40B4-BE49-F238E27FC236}">
                <a16:creationId xmlns:a16="http://schemas.microsoft.com/office/drawing/2014/main" id="{7BC8F9C5-D608-CE59-B7C2-D8EEE72DFC92}"/>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16</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82238621"/>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1"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heel(1)">
                                      <p:cBhvr>
                                        <p:cTn id="16" dur="10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grpId="0" nodeType="clickEffect">
                                  <p:stCondLst>
                                    <p:cond delay="0"/>
                                  </p:stCondLst>
                                  <p:childTnLst>
                                    <p:animEffect transition="out" filter="wheel(1)">
                                      <p:cBhvr>
                                        <p:cTn id="20" dur="1000"/>
                                        <p:tgtEl>
                                          <p:spTgt spid="38"/>
                                        </p:tgtEl>
                                      </p:cBhvr>
                                    </p:animEffect>
                                    <p:set>
                                      <p:cBhvr>
                                        <p:cTn id="21" dur="1" fill="hold">
                                          <p:stCondLst>
                                            <p:cond delay="999"/>
                                          </p:stCondLst>
                                        </p:cTn>
                                        <p:tgtEl>
                                          <p:spTgt spid="38"/>
                                        </p:tgtEl>
                                        <p:attrNameLst>
                                          <p:attrName>style.visibility</p:attrName>
                                        </p:attrNameLst>
                                      </p:cBhvr>
                                      <p:to>
                                        <p:strVal val="hidden"/>
                                      </p:to>
                                    </p:set>
                                  </p:childTnLst>
                                </p:cTn>
                              </p:par>
                            </p:childTnLst>
                          </p:cTn>
                        </p:par>
                        <p:par>
                          <p:cTn id="22" fill="hold">
                            <p:stCondLst>
                              <p:cond delay="1000"/>
                            </p:stCondLst>
                            <p:childTnLst>
                              <p:par>
                                <p:cTn id="23" presetID="21" presetClass="entr" presetSubtype="1" fill="hold" grpId="1"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heel(1)">
                                      <p:cBhvr>
                                        <p:cTn id="25" dur="10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xit" presetSubtype="1" fill="hold" grpId="0" nodeType="clickEffect">
                                  <p:stCondLst>
                                    <p:cond delay="0"/>
                                  </p:stCondLst>
                                  <p:childTnLst>
                                    <p:animEffect transition="out" filter="wheel(1)">
                                      <p:cBhvr>
                                        <p:cTn id="29" dur="1000"/>
                                        <p:tgtEl>
                                          <p:spTgt spid="39"/>
                                        </p:tgtEl>
                                      </p:cBhvr>
                                    </p:animEffect>
                                    <p:set>
                                      <p:cBhvr>
                                        <p:cTn id="30" dur="1" fill="hold">
                                          <p:stCondLst>
                                            <p:cond delay="999"/>
                                          </p:stCondLst>
                                        </p:cTn>
                                        <p:tgtEl>
                                          <p:spTgt spid="3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1"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heel(1)">
                                      <p:cBhvr>
                                        <p:cTn id="35" dur="10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xit" presetSubtype="1" fill="hold" grpId="0" nodeType="clickEffect">
                                  <p:stCondLst>
                                    <p:cond delay="0"/>
                                  </p:stCondLst>
                                  <p:childTnLst>
                                    <p:animEffect transition="out" filter="wheel(1)">
                                      <p:cBhvr>
                                        <p:cTn id="39" dur="1000"/>
                                        <p:tgtEl>
                                          <p:spTgt spid="40"/>
                                        </p:tgtEl>
                                      </p:cBhvr>
                                    </p:animEffect>
                                    <p:set>
                                      <p:cBhvr>
                                        <p:cTn id="40" dur="1" fill="hold">
                                          <p:stCondLst>
                                            <p:cond delay="999"/>
                                          </p:stCondLst>
                                        </p:cTn>
                                        <p:tgtEl>
                                          <p:spTgt spid="40"/>
                                        </p:tgtEl>
                                        <p:attrNameLst>
                                          <p:attrName>style.visibility</p:attrName>
                                        </p:attrNameLst>
                                      </p:cBhvr>
                                      <p:to>
                                        <p:strVal val="hidden"/>
                                      </p:to>
                                    </p:set>
                                  </p:childTnLst>
                                </p:cTn>
                              </p:par>
                            </p:childTnLst>
                          </p:cTn>
                        </p:par>
                        <p:par>
                          <p:cTn id="41" fill="hold">
                            <p:stCondLst>
                              <p:cond delay="1000"/>
                            </p:stCondLst>
                            <p:childTnLst>
                              <p:par>
                                <p:cTn id="42" presetID="21" presetClass="entr" presetSubtype="1" fill="hold" grpId="1"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heel(1)">
                                      <p:cBhvr>
                                        <p:cTn id="44" dur="10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xit" presetSubtype="1" fill="hold" grpId="0" nodeType="clickEffect">
                                  <p:stCondLst>
                                    <p:cond delay="0"/>
                                  </p:stCondLst>
                                  <p:childTnLst>
                                    <p:animEffect transition="out" filter="wheel(1)">
                                      <p:cBhvr>
                                        <p:cTn id="48" dur="1000"/>
                                        <p:tgtEl>
                                          <p:spTgt spid="41"/>
                                        </p:tgtEl>
                                      </p:cBhvr>
                                    </p:animEffect>
                                    <p:set>
                                      <p:cBhvr>
                                        <p:cTn id="49" dur="1" fill="hold">
                                          <p:stCondLst>
                                            <p:cond delay="999"/>
                                          </p:stCondLst>
                                        </p:cTn>
                                        <p:tgtEl>
                                          <p:spTgt spid="41"/>
                                        </p:tgtEl>
                                        <p:attrNameLst>
                                          <p:attrName>style.visibility</p:attrName>
                                        </p:attrNameLst>
                                      </p:cBhvr>
                                      <p:to>
                                        <p:strVal val="hidden"/>
                                      </p:to>
                                    </p:set>
                                  </p:childTnLst>
                                </p:cTn>
                              </p:par>
                            </p:childTnLst>
                          </p:cTn>
                        </p:par>
                        <p:par>
                          <p:cTn id="50" fill="hold">
                            <p:stCondLst>
                              <p:cond delay="100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4" restart="whenNotActive" fill="hold" evtFilter="cancelBubble" nodeType="interactiveSeq">
                <p:stCondLst>
                  <p:cond evt="onClick" delay="0">
                    <p:tgtEl>
                      <p:spTgt spid="2"/>
                    </p:tgtEl>
                  </p:cond>
                </p:stCondLst>
                <p:endSync evt="end" delay="0">
                  <p:rtn val="all"/>
                </p:endSync>
                <p:childTnLst>
                  <p:par>
                    <p:cTn id="55" fill="hold">
                      <p:stCondLst>
                        <p:cond delay="0"/>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51412" fill="hold"/>
                                        <p:tgtEl>
                                          <p:spTgt spid="2"/>
                                        </p:tgtEl>
                                      </p:cBhvr>
                                    </p:cmd>
                                  </p:childTnLst>
                                </p:cTn>
                              </p:par>
                            </p:childTnLst>
                          </p:cTn>
                        </p:par>
                      </p:childTnLst>
                    </p:cTn>
                  </p:par>
                </p:childTnLst>
              </p:cTn>
              <p:nextCondLst>
                <p:cond evt="onClick" delay="0">
                  <p:tgtEl>
                    <p:spTgt spid="2"/>
                  </p:tgtEl>
                </p:cond>
              </p:nextCondLst>
            </p:seq>
            <p:audio>
              <p:cMediaNode vol="80000">
                <p:cTn id="59" fill="hold" display="0">
                  <p:stCondLst>
                    <p:cond delay="indefinite"/>
                  </p:stCondLst>
                  <p:endCondLst>
                    <p:cond evt="onStopAudio" delay="0">
                      <p:tgtEl>
                        <p:sldTgt/>
                      </p:tgtEl>
                    </p:cond>
                  </p:endCondLst>
                </p:cTn>
                <p:tgtEl>
                  <p:spTgt spid="2"/>
                </p:tgtEl>
              </p:cMediaNode>
            </p:audio>
            <p:audio isNarration="1">
              <p:cMediaNode vol="80000" showWhenStopped="0">
                <p:cTn id="60" fill="hold" display="0">
                  <p:stCondLst>
                    <p:cond delay="indefinite"/>
                  </p:stCondLst>
                  <p:endCondLst>
                    <p:cond evt="onStopAudio" delay="0">
                      <p:tgtEl>
                        <p:sldTgt/>
                      </p:tgtEl>
                    </p:cond>
                  </p:endCondLst>
                </p:cTn>
                <p:tgtEl>
                  <p:spTgt spid="8"/>
                </p:tgtEl>
              </p:cMediaNode>
            </p:audio>
          </p:childTnLst>
        </p:cTn>
      </p:par>
    </p:tnLst>
    <p:bldLst>
      <p:bldP spid="3" grpId="0" animBg="1"/>
      <p:bldP spid="38" grpId="0" animBg="1"/>
      <p:bldP spid="38" grpId="1" animBg="1"/>
      <p:bldP spid="39" grpId="0" animBg="1"/>
      <p:bldP spid="39" grpId="1" animBg="1"/>
      <p:bldP spid="40" grpId="0" animBg="1"/>
      <p:bldP spid="40" grpId="1" animBg="1"/>
      <p:bldP spid="41" grpId="0" animBg="1"/>
      <p:bldP spid="41" grpId="1" animBg="1"/>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82" name="Group 40"/>
          <p:cNvGrpSpPr>
            <a:grpSpLocks/>
          </p:cNvGrpSpPr>
          <p:nvPr/>
        </p:nvGrpSpPr>
        <p:grpSpPr bwMode="auto">
          <a:xfrm>
            <a:off x="2971800" y="1076325"/>
            <a:ext cx="5734050" cy="4943475"/>
            <a:chOff x="1692" y="458"/>
            <a:chExt cx="3612" cy="3114"/>
          </a:xfrm>
        </p:grpSpPr>
        <p:cxnSp>
          <p:nvCxnSpPr>
            <p:cNvPr id="24585" name="AutoShape 41"/>
            <p:cNvCxnSpPr>
              <a:cxnSpLocks noChangeShapeType="1"/>
              <a:stCxn id="24615" idx="2"/>
              <a:endCxn id="24613" idx="0"/>
            </p:cNvCxnSpPr>
            <p:nvPr/>
          </p:nvCxnSpPr>
          <p:spPr bwMode="auto">
            <a:xfrm>
              <a:off x="3454" y="882"/>
              <a:ext cx="0" cy="527"/>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4586" name="Oval 42"/>
            <p:cNvSpPr>
              <a:spLocks noChangeAspect="1" noChangeArrowheads="1"/>
            </p:cNvSpPr>
            <p:nvPr/>
          </p:nvSpPr>
          <p:spPr bwMode="auto">
            <a:xfrm>
              <a:off x="2196" y="707"/>
              <a:ext cx="86" cy="86"/>
            </a:xfrm>
            <a:prstGeom prst="ellipse">
              <a:avLst/>
            </a:prstGeom>
            <a:solidFill>
              <a:srgbClr val="000000"/>
            </a:solidFill>
            <a:ln w="9525">
              <a:solidFill>
                <a:schemeClr val="tx1"/>
              </a:solidFill>
              <a:round/>
              <a:headEnd/>
              <a:tailEnd type="none" w="lg" len="lg"/>
            </a:ln>
          </p:spPr>
          <p:txBody>
            <a:bodyPr wrap="none" anchor="ctr"/>
            <a:lstStyle/>
            <a:p>
              <a:endParaRPr lang="en-US"/>
            </a:p>
          </p:txBody>
        </p:sp>
        <p:grpSp>
          <p:nvGrpSpPr>
            <p:cNvPr id="24587" name="Group 43"/>
            <p:cNvGrpSpPr>
              <a:grpSpLocks/>
            </p:cNvGrpSpPr>
            <p:nvPr/>
          </p:nvGrpSpPr>
          <p:grpSpPr bwMode="auto">
            <a:xfrm>
              <a:off x="2102" y="3056"/>
              <a:ext cx="132" cy="132"/>
              <a:chOff x="2269" y="3111"/>
              <a:chExt cx="132" cy="132"/>
            </a:xfrm>
          </p:grpSpPr>
          <p:sp>
            <p:nvSpPr>
              <p:cNvPr id="24617" name="Oval 44"/>
              <p:cNvSpPr>
                <a:spLocks noChangeAspect="1" noChangeArrowheads="1"/>
              </p:cNvSpPr>
              <p:nvPr/>
            </p:nvSpPr>
            <p:spPr bwMode="auto">
              <a:xfrm>
                <a:off x="2269" y="3111"/>
                <a:ext cx="132" cy="132"/>
              </a:xfrm>
              <a:prstGeom prst="ellipse">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18" name="Oval 45"/>
              <p:cNvSpPr>
                <a:spLocks noChangeAspect="1" noChangeArrowheads="1"/>
              </p:cNvSpPr>
              <p:nvPr/>
            </p:nvSpPr>
            <p:spPr bwMode="auto">
              <a:xfrm>
                <a:off x="2290" y="3131"/>
                <a:ext cx="90" cy="89"/>
              </a:xfrm>
              <a:prstGeom prst="ellipse">
                <a:avLst/>
              </a:prstGeom>
              <a:solidFill>
                <a:srgbClr val="000000"/>
              </a:solidFill>
              <a:ln w="9525">
                <a:solidFill>
                  <a:schemeClr val="tx1"/>
                </a:solidFill>
                <a:round/>
                <a:headEnd/>
                <a:tailEnd type="none" w="lg" len="lg"/>
              </a:ln>
            </p:spPr>
            <p:txBody>
              <a:bodyPr wrap="none" anchor="ctr"/>
              <a:lstStyle/>
              <a:p>
                <a:endParaRPr lang="en-US"/>
              </a:p>
            </p:txBody>
          </p:sp>
        </p:grpSp>
        <p:grpSp>
          <p:nvGrpSpPr>
            <p:cNvPr id="24588" name="Group 46"/>
            <p:cNvGrpSpPr>
              <a:grpSpLocks/>
            </p:cNvGrpSpPr>
            <p:nvPr/>
          </p:nvGrpSpPr>
          <p:grpSpPr bwMode="auto">
            <a:xfrm>
              <a:off x="3051" y="623"/>
              <a:ext cx="805" cy="259"/>
              <a:chOff x="3083" y="1078"/>
              <a:chExt cx="805" cy="259"/>
            </a:xfrm>
          </p:grpSpPr>
          <p:sp>
            <p:nvSpPr>
              <p:cNvPr id="24615" name="AutoShape 47"/>
              <p:cNvSpPr>
                <a:spLocks noChangeAspect="1" noChangeArrowheads="1"/>
              </p:cNvSpPr>
              <p:nvPr/>
            </p:nvSpPr>
            <p:spPr bwMode="auto">
              <a:xfrm>
                <a:off x="3083" y="1078"/>
                <a:ext cx="805" cy="259"/>
              </a:xfrm>
              <a:prstGeom prst="roundRect">
                <a:avLst>
                  <a:gd name="adj" fmla="val 16667"/>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16" name="Text Box 48"/>
              <p:cNvSpPr txBox="1">
                <a:spLocks noChangeArrowheads="1"/>
              </p:cNvSpPr>
              <p:nvPr/>
            </p:nvSpPr>
            <p:spPr bwMode="auto">
              <a:xfrm>
                <a:off x="3115" y="1111"/>
                <a:ext cx="7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latin typeface="Arial Unicode MS" pitchFamily="34" charset="-128"/>
                  </a:rPr>
                  <a:t>Commissioned</a:t>
                </a:r>
              </a:p>
            </p:txBody>
          </p:sp>
        </p:grpSp>
        <p:cxnSp>
          <p:nvCxnSpPr>
            <p:cNvPr id="24589" name="AutoShape 49"/>
            <p:cNvCxnSpPr>
              <a:cxnSpLocks noChangeShapeType="1"/>
              <a:stCxn id="24586" idx="6"/>
              <a:endCxn id="24615" idx="1"/>
            </p:cNvCxnSpPr>
            <p:nvPr/>
          </p:nvCxnSpPr>
          <p:spPr bwMode="auto">
            <a:xfrm>
              <a:off x="2282" y="750"/>
              <a:ext cx="769" cy="3"/>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4590" name="Text Box 50"/>
            <p:cNvSpPr txBox="1">
              <a:spLocks noChangeArrowheads="1"/>
            </p:cNvSpPr>
            <p:nvPr/>
          </p:nvSpPr>
          <p:spPr bwMode="auto">
            <a:xfrm>
              <a:off x="2033" y="932"/>
              <a:ext cx="14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Authorized(authorizationCode)</a:t>
              </a:r>
            </a:p>
            <a:p>
              <a:pPr eaLnBrk="1" hangingPunct="1"/>
              <a:r>
                <a:rPr lang="en-GB" sz="1200">
                  <a:solidFill>
                    <a:srgbClr val="000000"/>
                  </a:solidFill>
                </a:rPr>
                <a:t>[contract signed]</a:t>
              </a:r>
            </a:p>
            <a:p>
              <a:pPr eaLnBrk="1" hangingPunct="1"/>
              <a:r>
                <a:rPr lang="en-GB" sz="1200">
                  <a:solidFill>
                    <a:srgbClr val="000000"/>
                  </a:solidFill>
                </a:rPr>
                <a:t>/setCampaignActive</a:t>
              </a:r>
              <a:endParaRPr lang="en-GB" sz="1200">
                <a:latin typeface="Arial Unicode MS" pitchFamily="34" charset="-128"/>
              </a:endParaRPr>
            </a:p>
          </p:txBody>
        </p:sp>
        <p:sp>
          <p:nvSpPr>
            <p:cNvPr id="24591" name="Text Box 51"/>
            <p:cNvSpPr txBox="1">
              <a:spLocks noChangeArrowheads="1"/>
            </p:cNvSpPr>
            <p:nvPr/>
          </p:nvSpPr>
          <p:spPr bwMode="auto">
            <a:xfrm>
              <a:off x="2261" y="458"/>
              <a:ext cx="8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latin typeface="Arial Unicode MS" pitchFamily="34" charset="-128"/>
                </a:rPr>
                <a:t>/assignManager;</a:t>
              </a:r>
            </a:p>
            <a:p>
              <a:pPr eaLnBrk="1" hangingPunct="1"/>
              <a:r>
                <a:rPr lang="en-GB" sz="1200">
                  <a:latin typeface="Arial Unicode MS" pitchFamily="34" charset="-128"/>
                </a:rPr>
                <a:t> assignStaff</a:t>
              </a:r>
            </a:p>
          </p:txBody>
        </p:sp>
        <p:grpSp>
          <p:nvGrpSpPr>
            <p:cNvPr id="24592" name="Group 52"/>
            <p:cNvGrpSpPr>
              <a:grpSpLocks/>
            </p:cNvGrpSpPr>
            <p:nvPr/>
          </p:nvGrpSpPr>
          <p:grpSpPr bwMode="auto">
            <a:xfrm>
              <a:off x="3051" y="1409"/>
              <a:ext cx="805" cy="259"/>
              <a:chOff x="3083" y="1078"/>
              <a:chExt cx="805" cy="259"/>
            </a:xfrm>
          </p:grpSpPr>
          <p:sp>
            <p:nvSpPr>
              <p:cNvPr id="24613" name="AutoShape 53"/>
              <p:cNvSpPr>
                <a:spLocks noChangeAspect="1" noChangeArrowheads="1"/>
              </p:cNvSpPr>
              <p:nvPr/>
            </p:nvSpPr>
            <p:spPr bwMode="auto">
              <a:xfrm>
                <a:off x="3083" y="1078"/>
                <a:ext cx="805" cy="259"/>
              </a:xfrm>
              <a:prstGeom prst="roundRect">
                <a:avLst>
                  <a:gd name="adj" fmla="val 16667"/>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14" name="Text Box 54"/>
              <p:cNvSpPr txBox="1">
                <a:spLocks noChangeArrowheads="1"/>
              </p:cNvSpPr>
              <p:nvPr/>
            </p:nvSpPr>
            <p:spPr bwMode="auto">
              <a:xfrm>
                <a:off x="3302" y="1111"/>
                <a:ext cx="37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latin typeface="Arial Unicode MS" pitchFamily="34" charset="-128"/>
                  </a:rPr>
                  <a:t>Active</a:t>
                </a:r>
              </a:p>
            </p:txBody>
          </p:sp>
        </p:grpSp>
        <p:grpSp>
          <p:nvGrpSpPr>
            <p:cNvPr id="24593" name="Group 55"/>
            <p:cNvGrpSpPr>
              <a:grpSpLocks/>
            </p:cNvGrpSpPr>
            <p:nvPr/>
          </p:nvGrpSpPr>
          <p:grpSpPr bwMode="auto">
            <a:xfrm>
              <a:off x="3051" y="2181"/>
              <a:ext cx="805" cy="259"/>
              <a:chOff x="3083" y="1078"/>
              <a:chExt cx="805" cy="259"/>
            </a:xfrm>
          </p:grpSpPr>
          <p:sp>
            <p:nvSpPr>
              <p:cNvPr id="24611" name="AutoShape 56"/>
              <p:cNvSpPr>
                <a:spLocks noChangeAspect="1" noChangeArrowheads="1"/>
              </p:cNvSpPr>
              <p:nvPr/>
            </p:nvSpPr>
            <p:spPr bwMode="auto">
              <a:xfrm>
                <a:off x="3083" y="1078"/>
                <a:ext cx="805" cy="259"/>
              </a:xfrm>
              <a:prstGeom prst="roundRect">
                <a:avLst>
                  <a:gd name="adj" fmla="val 16667"/>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12" name="Text Box 57"/>
              <p:cNvSpPr txBox="1">
                <a:spLocks noChangeArrowheads="1"/>
              </p:cNvSpPr>
              <p:nvPr/>
            </p:nvSpPr>
            <p:spPr bwMode="auto">
              <a:xfrm>
                <a:off x="3190" y="1111"/>
                <a:ext cx="6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latin typeface="Arial Unicode MS" pitchFamily="34" charset="-128"/>
                  </a:rPr>
                  <a:t>Completed </a:t>
                </a:r>
              </a:p>
            </p:txBody>
          </p:sp>
        </p:grpSp>
        <p:grpSp>
          <p:nvGrpSpPr>
            <p:cNvPr id="24594" name="Group 58"/>
            <p:cNvGrpSpPr>
              <a:grpSpLocks/>
            </p:cNvGrpSpPr>
            <p:nvPr/>
          </p:nvGrpSpPr>
          <p:grpSpPr bwMode="auto">
            <a:xfrm>
              <a:off x="3051" y="2994"/>
              <a:ext cx="805" cy="259"/>
              <a:chOff x="3083" y="1078"/>
              <a:chExt cx="805" cy="259"/>
            </a:xfrm>
          </p:grpSpPr>
          <p:sp>
            <p:nvSpPr>
              <p:cNvPr id="24609" name="AutoShape 59"/>
              <p:cNvSpPr>
                <a:spLocks noChangeAspect="1" noChangeArrowheads="1"/>
              </p:cNvSpPr>
              <p:nvPr/>
            </p:nvSpPr>
            <p:spPr bwMode="auto">
              <a:xfrm>
                <a:off x="3083" y="1078"/>
                <a:ext cx="805" cy="259"/>
              </a:xfrm>
              <a:prstGeom prst="roundRect">
                <a:avLst>
                  <a:gd name="adj" fmla="val 16667"/>
                </a:avLst>
              </a:pr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10" name="Text Box 60"/>
              <p:cNvSpPr txBox="1">
                <a:spLocks noChangeArrowheads="1"/>
              </p:cNvSpPr>
              <p:nvPr/>
            </p:nvSpPr>
            <p:spPr bwMode="auto">
              <a:xfrm>
                <a:off x="3337" y="1111"/>
                <a:ext cx="3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latin typeface="Arial Unicode MS" pitchFamily="34" charset="-128"/>
                  </a:rPr>
                  <a:t>Paid</a:t>
                </a:r>
              </a:p>
            </p:txBody>
          </p:sp>
        </p:grpSp>
        <p:cxnSp>
          <p:nvCxnSpPr>
            <p:cNvPr id="24595" name="AutoShape 61"/>
            <p:cNvCxnSpPr>
              <a:cxnSpLocks noChangeShapeType="1"/>
              <a:stCxn id="24613" idx="2"/>
              <a:endCxn id="24611" idx="0"/>
            </p:cNvCxnSpPr>
            <p:nvPr/>
          </p:nvCxnSpPr>
          <p:spPr bwMode="auto">
            <a:xfrm>
              <a:off x="3454" y="1668"/>
              <a:ext cx="0" cy="513"/>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4596" name="AutoShape 62"/>
            <p:cNvCxnSpPr>
              <a:cxnSpLocks noChangeShapeType="1"/>
              <a:stCxn id="24611" idx="2"/>
              <a:endCxn id="24609" idx="0"/>
            </p:cNvCxnSpPr>
            <p:nvPr/>
          </p:nvCxnSpPr>
          <p:spPr bwMode="auto">
            <a:xfrm>
              <a:off x="3454" y="2440"/>
              <a:ext cx="0" cy="55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4597" name="AutoShape 63"/>
            <p:cNvCxnSpPr>
              <a:cxnSpLocks noChangeShapeType="1"/>
              <a:stCxn id="24609" idx="1"/>
              <a:endCxn id="24617" idx="6"/>
            </p:cNvCxnSpPr>
            <p:nvPr/>
          </p:nvCxnSpPr>
          <p:spPr bwMode="auto">
            <a:xfrm flipH="1" flipV="1">
              <a:off x="2234" y="3122"/>
              <a:ext cx="817" cy="2"/>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4598" name="Text Box 64"/>
            <p:cNvSpPr txBox="1">
              <a:spLocks noChangeArrowheads="1"/>
            </p:cNvSpPr>
            <p:nvPr/>
          </p:nvSpPr>
          <p:spPr bwMode="auto">
            <a:xfrm>
              <a:off x="3444" y="1673"/>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campaignCompleted</a:t>
              </a:r>
            </a:p>
            <a:p>
              <a:pPr eaLnBrk="1" hangingPunct="1"/>
              <a:r>
                <a:rPr lang="en-GB" sz="1200">
                  <a:solidFill>
                    <a:srgbClr val="000000"/>
                  </a:solidFill>
                </a:rPr>
                <a:t>/prepareFinalStatement</a:t>
              </a:r>
              <a:endParaRPr lang="en-GB" sz="1200">
                <a:latin typeface="Arial Unicode MS" pitchFamily="34" charset="-128"/>
              </a:endParaRPr>
            </a:p>
          </p:txBody>
        </p:sp>
        <p:sp>
          <p:nvSpPr>
            <p:cNvPr id="24599" name="Line 65"/>
            <p:cNvSpPr>
              <a:spLocks noChangeShapeType="1"/>
            </p:cNvSpPr>
            <p:nvPr/>
          </p:nvSpPr>
          <p:spPr bwMode="auto">
            <a:xfrm>
              <a:off x="3264" y="2440"/>
              <a:ext cx="377" cy="1"/>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SG"/>
            </a:p>
          </p:txBody>
        </p:sp>
        <p:cxnSp>
          <p:nvCxnSpPr>
            <p:cNvPr id="24600" name="AutoShape 66"/>
            <p:cNvCxnSpPr>
              <a:cxnSpLocks noChangeShapeType="1"/>
              <a:stCxn id="24611" idx="3"/>
              <a:endCxn id="24599" idx="1"/>
            </p:cNvCxnSpPr>
            <p:nvPr/>
          </p:nvCxnSpPr>
          <p:spPr bwMode="auto">
            <a:xfrm flipH="1">
              <a:off x="3641" y="2311"/>
              <a:ext cx="215" cy="130"/>
            </a:xfrm>
            <a:prstGeom prst="bentConnector4">
              <a:avLst>
                <a:gd name="adj1" fmla="val -233491"/>
                <a:gd name="adj2" fmla="val 210769"/>
              </a:avLst>
            </a:prstGeom>
            <a:noFill/>
            <a:ln w="9525">
              <a:solidFill>
                <a:schemeClr val="tx1"/>
              </a:solidFill>
              <a:miter lim="800000"/>
              <a:headEnd/>
              <a:tailEnd type="arrow" w="lg" len="lg"/>
            </a:ln>
            <a:extLst>
              <a:ext uri="{909E8E84-426E-40DD-AFC4-6F175D3DCCD1}">
                <a14:hiddenFill xmlns:a14="http://schemas.microsoft.com/office/drawing/2010/main">
                  <a:noFill/>
                </a14:hiddenFill>
              </a:ext>
            </a:extLst>
          </p:spPr>
        </p:cxnSp>
        <p:sp>
          <p:nvSpPr>
            <p:cNvPr id="24601" name="Text Box 67"/>
            <p:cNvSpPr txBox="1">
              <a:spLocks noChangeArrowheads="1"/>
            </p:cNvSpPr>
            <p:nvPr/>
          </p:nvSpPr>
          <p:spPr bwMode="auto">
            <a:xfrm>
              <a:off x="3843" y="2016"/>
              <a:ext cx="14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paymentReceived(payment)</a:t>
              </a:r>
            </a:p>
            <a:p>
              <a:pPr eaLnBrk="1" hangingPunct="1"/>
              <a:r>
                <a:rPr lang="en-GB" sz="1200">
                  <a:solidFill>
                    <a:srgbClr val="000000"/>
                  </a:solidFill>
                </a:rPr>
                <a:t>[paymentDue - payment &gt; zero]</a:t>
              </a:r>
              <a:endParaRPr lang="en-GB" sz="1200">
                <a:latin typeface="Arial Unicode MS" pitchFamily="34" charset="-128"/>
              </a:endParaRPr>
            </a:p>
          </p:txBody>
        </p:sp>
        <p:sp>
          <p:nvSpPr>
            <p:cNvPr id="24602" name="Text Box 68"/>
            <p:cNvSpPr txBox="1">
              <a:spLocks noChangeArrowheads="1"/>
            </p:cNvSpPr>
            <p:nvPr/>
          </p:nvSpPr>
          <p:spPr bwMode="auto">
            <a:xfrm>
              <a:off x="2025" y="2512"/>
              <a:ext cx="14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paymentReceived(payment)</a:t>
              </a:r>
            </a:p>
            <a:p>
              <a:pPr eaLnBrk="1" hangingPunct="1"/>
              <a:r>
                <a:rPr lang="en-GB" sz="1200">
                  <a:solidFill>
                    <a:srgbClr val="000000"/>
                  </a:solidFill>
                </a:rPr>
                <a:t>[paymentDue - payment = zero]</a:t>
              </a:r>
              <a:endParaRPr lang="en-GB" sz="1200">
                <a:latin typeface="Arial Unicode MS" pitchFamily="34" charset="-128"/>
              </a:endParaRPr>
            </a:p>
          </p:txBody>
        </p:sp>
        <p:sp>
          <p:nvSpPr>
            <p:cNvPr id="24603" name="Text Box 69"/>
            <p:cNvSpPr txBox="1">
              <a:spLocks noChangeArrowheads="1"/>
            </p:cNvSpPr>
            <p:nvPr/>
          </p:nvSpPr>
          <p:spPr bwMode="auto">
            <a:xfrm>
              <a:off x="2171" y="3169"/>
              <a:ext cx="90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a:solidFill>
                    <a:srgbClr val="000000"/>
                  </a:solidFill>
                </a:rPr>
                <a:t>archiveCampaign</a:t>
              </a:r>
            </a:p>
            <a:p>
              <a:pPr eaLnBrk="1" hangingPunct="1"/>
              <a:r>
                <a:rPr lang="en-GB" sz="1200">
                  <a:solidFill>
                    <a:srgbClr val="000000"/>
                  </a:solidFill>
                </a:rPr>
                <a:t>/unassignStaff;</a:t>
              </a:r>
            </a:p>
            <a:p>
              <a:pPr eaLnBrk="1" hangingPunct="1"/>
              <a:r>
                <a:rPr lang="en-GB" sz="1200">
                  <a:solidFill>
                    <a:srgbClr val="000000"/>
                  </a:solidFill>
                </a:rPr>
                <a:t> unassignManager</a:t>
              </a:r>
              <a:endParaRPr lang="en-GB" sz="1200">
                <a:latin typeface="Arial Unicode MS" pitchFamily="34" charset="-128"/>
              </a:endParaRPr>
            </a:p>
          </p:txBody>
        </p:sp>
        <p:sp>
          <p:nvSpPr>
            <p:cNvPr id="24604" name="Line 70"/>
            <p:cNvSpPr>
              <a:spLocks noChangeShapeType="1"/>
            </p:cNvSpPr>
            <p:nvPr/>
          </p:nvSpPr>
          <p:spPr bwMode="auto">
            <a:xfrm>
              <a:off x="3048" y="3052"/>
              <a:ext cx="0" cy="124"/>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SG"/>
            </a:p>
          </p:txBody>
        </p:sp>
        <p:cxnSp>
          <p:nvCxnSpPr>
            <p:cNvPr id="24605" name="AutoShape 71"/>
            <p:cNvCxnSpPr>
              <a:cxnSpLocks noChangeShapeType="1"/>
              <a:stCxn id="24611" idx="1"/>
              <a:endCxn id="24607" idx="0"/>
            </p:cNvCxnSpPr>
            <p:nvPr/>
          </p:nvCxnSpPr>
          <p:spPr bwMode="auto">
            <a:xfrm flipH="1">
              <a:off x="1857" y="2311"/>
              <a:ext cx="1194" cy="0"/>
            </a:xfrm>
            <a:prstGeom prst="straightConnector1">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cxnSp>
        <p:cxnSp>
          <p:nvCxnSpPr>
            <p:cNvPr id="24606" name="AutoShape 72"/>
            <p:cNvCxnSpPr>
              <a:cxnSpLocks noChangeShapeType="1"/>
              <a:stCxn id="24607" idx="1"/>
              <a:endCxn id="24604" idx="0"/>
            </p:cNvCxnSpPr>
            <p:nvPr/>
          </p:nvCxnSpPr>
          <p:spPr bwMode="auto">
            <a:xfrm>
              <a:off x="1857" y="2994"/>
              <a:ext cx="1191" cy="58"/>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4607" name="Line 73"/>
            <p:cNvSpPr>
              <a:spLocks noChangeShapeType="1"/>
            </p:cNvSpPr>
            <p:nvPr/>
          </p:nvSpPr>
          <p:spPr bwMode="auto">
            <a:xfrm>
              <a:off x="1857" y="2311"/>
              <a:ext cx="0" cy="683"/>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SG"/>
            </a:p>
          </p:txBody>
        </p:sp>
        <p:sp>
          <p:nvSpPr>
            <p:cNvPr id="24608" name="Text Box 74"/>
            <p:cNvSpPr txBox="1">
              <a:spLocks noChangeArrowheads="1"/>
            </p:cNvSpPr>
            <p:nvPr/>
          </p:nvSpPr>
          <p:spPr bwMode="auto">
            <a:xfrm>
              <a:off x="1692" y="1902"/>
              <a:ext cx="146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200" dirty="0" err="1">
                  <a:solidFill>
                    <a:srgbClr val="000000"/>
                  </a:solidFill>
                </a:rPr>
                <a:t>paymentReceived</a:t>
              </a:r>
              <a:r>
                <a:rPr lang="en-GB" sz="1200" dirty="0">
                  <a:solidFill>
                    <a:srgbClr val="000000"/>
                  </a:solidFill>
                </a:rPr>
                <a:t>(payment)</a:t>
              </a:r>
            </a:p>
            <a:p>
              <a:pPr eaLnBrk="1" hangingPunct="1"/>
              <a:r>
                <a:rPr lang="en-GB" sz="1200" dirty="0">
                  <a:solidFill>
                    <a:srgbClr val="000000"/>
                  </a:solidFill>
                </a:rPr>
                <a:t>[</a:t>
              </a:r>
              <a:r>
                <a:rPr lang="en-GB" sz="1200" dirty="0" err="1">
                  <a:solidFill>
                    <a:srgbClr val="000000"/>
                  </a:solidFill>
                </a:rPr>
                <a:t>paymentDue</a:t>
              </a:r>
              <a:r>
                <a:rPr lang="en-GB" sz="1200" dirty="0">
                  <a:solidFill>
                    <a:srgbClr val="000000"/>
                  </a:solidFill>
                </a:rPr>
                <a:t> - payment &lt; zero]</a:t>
              </a:r>
            </a:p>
            <a:p>
              <a:pPr eaLnBrk="1" hangingPunct="1"/>
              <a:r>
                <a:rPr lang="en-GB" sz="1200" dirty="0">
                  <a:solidFill>
                    <a:srgbClr val="000000"/>
                  </a:solidFill>
                </a:rPr>
                <a:t>/</a:t>
              </a:r>
              <a:r>
                <a:rPr lang="en-GB" sz="1200" dirty="0" err="1">
                  <a:solidFill>
                    <a:srgbClr val="000000"/>
                  </a:solidFill>
                </a:rPr>
                <a:t>generateRefund</a:t>
              </a:r>
              <a:endParaRPr lang="en-GB" sz="1200" dirty="0">
                <a:latin typeface="Arial Unicode MS" pitchFamily="34" charset="-128"/>
              </a:endParaRPr>
            </a:p>
          </p:txBody>
        </p:sp>
      </p:grpSp>
      <p:sp>
        <p:nvSpPr>
          <p:cNvPr id="41" name="Rectangle 2"/>
          <p:cNvSpPr txBox="1">
            <a:spLocks noChangeArrowheads="1"/>
          </p:cNvSpPr>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a:lstStyle>
          <a:p>
            <a:r>
              <a:rPr lang="en-US" dirty="0"/>
              <a:t>Revised State Machine for Campaign</a:t>
            </a:r>
          </a:p>
        </p:txBody>
      </p:sp>
      <p:sp>
        <p:nvSpPr>
          <p:cNvPr id="4" name="Line Callout 2 3"/>
          <p:cNvSpPr/>
          <p:nvPr/>
        </p:nvSpPr>
        <p:spPr bwMode="auto">
          <a:xfrm>
            <a:off x="228600" y="2185987"/>
            <a:ext cx="2743200" cy="1928813"/>
          </a:xfrm>
          <a:prstGeom prst="borderCallout2">
            <a:avLst>
              <a:gd name="adj1" fmla="val 21294"/>
              <a:gd name="adj2" fmla="val 102030"/>
              <a:gd name="adj3" fmla="val 21295"/>
              <a:gd name="adj4" fmla="val 123429"/>
              <a:gd name="adj5" fmla="val 67867"/>
              <a:gd name="adj6" fmla="val 131332"/>
            </a:avLst>
          </a:prstGeom>
          <a:noFill/>
          <a:ln w="12700"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eaLnBrk="1" hangingPunct="1"/>
            <a:r>
              <a:rPr lang="en-GB" sz="2000" i="1" dirty="0">
                <a:latin typeface="Arial Narrow" pitchFamily="34" charset="0"/>
                <a:cs typeface="Times New Roman" pitchFamily="18" charset="0"/>
              </a:rPr>
              <a:t>If the user requirements were to change, so that an overpayment is now to result in the automatic generation of a refund, a new transition is added.</a:t>
            </a: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2651" y="245631"/>
            <a:ext cx="406400" cy="406400"/>
          </a:xfrm>
          <a:prstGeom prst="rect">
            <a:avLst/>
          </a:prstGeom>
        </p:spPr>
      </p:pic>
      <p:sp>
        <p:nvSpPr>
          <p:cNvPr id="42" name="Rectangle 41">
            <a:extLst>
              <a:ext uri="{FF2B5EF4-FFF2-40B4-BE49-F238E27FC236}">
                <a16:creationId xmlns:a16="http://schemas.microsoft.com/office/drawing/2014/main" id="{08B60E68-8C9D-481F-957B-BAA7DDA12E77}"/>
              </a:ext>
            </a:extLst>
          </p:cNvPr>
          <p:cNvSpPr/>
          <p:nvPr/>
        </p:nvSpPr>
        <p:spPr bwMode="auto">
          <a:xfrm>
            <a:off x="3497192" y="4244181"/>
            <a:ext cx="2273441" cy="639763"/>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43" name="Rectangle 42">
            <a:extLst>
              <a:ext uri="{FF2B5EF4-FFF2-40B4-BE49-F238E27FC236}">
                <a16:creationId xmlns:a16="http://schemas.microsoft.com/office/drawing/2014/main" id="{46A67227-21C5-4493-B806-48DC0AA68DE3}"/>
              </a:ext>
            </a:extLst>
          </p:cNvPr>
          <p:cNvSpPr/>
          <p:nvPr/>
        </p:nvSpPr>
        <p:spPr bwMode="auto">
          <a:xfrm>
            <a:off x="3014664" y="3404394"/>
            <a:ext cx="2276473" cy="592139"/>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pic>
        <p:nvPicPr>
          <p:cNvPr id="5" name="Audio 4">
            <a:hlinkClick r:id="" action="ppaction://media"/>
            <a:extLst>
              <a:ext uri="{FF2B5EF4-FFF2-40B4-BE49-F238E27FC236}">
                <a16:creationId xmlns:a16="http://schemas.microsoft.com/office/drawing/2014/main" id="{0A0C5261-BBB2-44B4-A149-0F743B701E39}"/>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585200" y="6299200"/>
            <a:ext cx="406400" cy="406400"/>
          </a:xfrm>
          <a:prstGeom prst="rect">
            <a:avLst/>
          </a:prstGeom>
        </p:spPr>
      </p:pic>
      <p:sp>
        <p:nvSpPr>
          <p:cNvPr id="3" name="Slide Number Placeholder 3">
            <a:extLst>
              <a:ext uri="{FF2B5EF4-FFF2-40B4-BE49-F238E27FC236}">
                <a16:creationId xmlns:a16="http://schemas.microsoft.com/office/drawing/2014/main" id="{2F87CE8C-031E-2611-DD83-2A5FF1017537}"/>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17</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1290793280"/>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heel(1)">
                                      <p:cBhvr>
                                        <p:cTn id="11" dur="10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heel(1)">
                                      <p:cBhvr>
                                        <p:cTn id="20"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41789" fill="hold"/>
                                        <p:tgtEl>
                                          <p:spTgt spid="2"/>
                                        </p:tgtEl>
                                      </p:cBhvr>
                                    </p:cmd>
                                  </p:childTnLst>
                                </p:cTn>
                              </p:par>
                            </p:childTnLst>
                          </p:cTn>
                        </p:par>
                      </p:childTnLst>
                    </p:cTn>
                  </p:par>
                </p:childTnLst>
              </p:cTn>
              <p:nextCondLst>
                <p:cond evt="onClick" delay="0">
                  <p:tgtEl>
                    <p:spTgt spid="2"/>
                  </p:tgtEl>
                </p:cond>
              </p:nextCondLst>
            </p:seq>
            <p:audio>
              <p:cMediaNode vol="80000">
                <p:cTn id="26" fill="hold" display="0">
                  <p:stCondLst>
                    <p:cond delay="indefinite"/>
                  </p:stCondLst>
                  <p:endCondLst>
                    <p:cond evt="onStopAudio" delay="0">
                      <p:tgtEl>
                        <p:sldTgt/>
                      </p:tgtEl>
                    </p:cond>
                  </p:endCondLst>
                </p:cTn>
                <p:tgtEl>
                  <p:spTgt spid="2"/>
                </p:tgtEl>
              </p:cMediaNode>
            </p:audio>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4" grpId="0" animBg="1"/>
      <p:bldP spid="42"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GB"/>
              <a:t>Junction &amp; Choice Pseudostates</a:t>
            </a:r>
          </a:p>
        </p:txBody>
      </p:sp>
      <p:pic>
        <p:nvPicPr>
          <p:cNvPr id="1229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360" y="1447800"/>
            <a:ext cx="7924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3886B6CD-4090-4DA5-BF36-3F2545EC097C}"/>
              </a:ext>
            </a:extLst>
          </p:cNvPr>
          <p:cNvSpPr/>
          <p:nvPr/>
        </p:nvSpPr>
        <p:spPr bwMode="auto">
          <a:xfrm>
            <a:off x="5486400" y="1295400"/>
            <a:ext cx="3251200" cy="4114800"/>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pic>
        <p:nvPicPr>
          <p:cNvPr id="8" name="Audio 7">
            <a:hlinkClick r:id="" action="ppaction://media"/>
            <a:extLst>
              <a:ext uri="{FF2B5EF4-FFF2-40B4-BE49-F238E27FC236}">
                <a16:creationId xmlns:a16="http://schemas.microsoft.com/office/drawing/2014/main" id="{23D497CD-3ADC-4DC5-8CF4-4E288583C93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
        <p:nvSpPr>
          <p:cNvPr id="4" name="Slide Number Placeholder 3">
            <a:extLst>
              <a:ext uri="{FF2B5EF4-FFF2-40B4-BE49-F238E27FC236}">
                <a16:creationId xmlns:a16="http://schemas.microsoft.com/office/drawing/2014/main" id="{3B396508-CE33-E8A9-1A28-BD7E3DADA525}"/>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18</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20116049"/>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a:t>
            </a:r>
            <a:r>
              <a:rPr lang="en-US" dirty="0" err="1"/>
              <a:t>Pseudostate</a:t>
            </a:r>
            <a:r>
              <a:rPr lang="en-US" dirty="0"/>
              <a:t> Notation</a:t>
            </a:r>
          </a:p>
        </p:txBody>
      </p:sp>
      <p:pic>
        <p:nvPicPr>
          <p:cNvPr id="7" name="Picture 6">
            <a:extLst>
              <a:ext uri="{FF2B5EF4-FFF2-40B4-BE49-F238E27FC236}">
                <a16:creationId xmlns:a16="http://schemas.microsoft.com/office/drawing/2014/main" id="{DCE21439-D6AB-0E59-2110-094C86F4E76A}"/>
              </a:ext>
            </a:extLst>
          </p:cNvPr>
          <p:cNvPicPr>
            <a:picLocks noChangeAspect="1"/>
          </p:cNvPicPr>
          <p:nvPr/>
        </p:nvPicPr>
        <p:blipFill>
          <a:blip r:embed="rId6"/>
          <a:stretch>
            <a:fillRect/>
          </a:stretch>
        </p:blipFill>
        <p:spPr>
          <a:xfrm>
            <a:off x="576590" y="1762126"/>
            <a:ext cx="3734321" cy="3000794"/>
          </a:xfrm>
          <a:prstGeom prst="rect">
            <a:avLst/>
          </a:prstGeom>
        </p:spPr>
      </p:pic>
      <p:pic>
        <p:nvPicPr>
          <p:cNvPr id="9" name="Picture 8">
            <a:extLst>
              <a:ext uri="{FF2B5EF4-FFF2-40B4-BE49-F238E27FC236}">
                <a16:creationId xmlns:a16="http://schemas.microsoft.com/office/drawing/2014/main" id="{36FC41FA-AE04-56BF-E93C-8AD0995E3156}"/>
              </a:ext>
            </a:extLst>
          </p:cNvPr>
          <p:cNvPicPr>
            <a:picLocks noChangeAspect="1"/>
          </p:cNvPicPr>
          <p:nvPr/>
        </p:nvPicPr>
        <p:blipFill>
          <a:blip r:embed="rId7"/>
          <a:stretch>
            <a:fillRect/>
          </a:stretch>
        </p:blipFill>
        <p:spPr>
          <a:xfrm>
            <a:off x="4610559" y="1752600"/>
            <a:ext cx="3743847" cy="3010320"/>
          </a:xfrm>
          <a:prstGeom prst="rect">
            <a:avLst/>
          </a:prstGeom>
        </p:spPr>
      </p:pic>
      <p:cxnSp>
        <p:nvCxnSpPr>
          <p:cNvPr id="11" name="Straight Arrow Connector 10">
            <a:extLst>
              <a:ext uri="{FF2B5EF4-FFF2-40B4-BE49-F238E27FC236}">
                <a16:creationId xmlns:a16="http://schemas.microsoft.com/office/drawing/2014/main" id="{0FF9B5F1-EED9-1F4E-2F4E-56BE87BA19F8}"/>
              </a:ext>
            </a:extLst>
          </p:cNvPr>
          <p:cNvCxnSpPr/>
          <p:nvPr/>
        </p:nvCxnSpPr>
        <p:spPr bwMode="auto">
          <a:xfrm flipV="1">
            <a:off x="6324600" y="3581400"/>
            <a:ext cx="157882" cy="68580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pic>
        <p:nvPicPr>
          <p:cNvPr id="15" name="Audio 14">
            <a:hlinkClick r:id="" action="ppaction://media"/>
            <a:extLst>
              <a:ext uri="{FF2B5EF4-FFF2-40B4-BE49-F238E27FC236}">
                <a16:creationId xmlns:a16="http://schemas.microsoft.com/office/drawing/2014/main" id="{709E77E6-D71B-C734-7844-7462518D5E7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19" name="Slide Number Placeholder 3">
            <a:extLst>
              <a:ext uri="{FF2B5EF4-FFF2-40B4-BE49-F238E27FC236}">
                <a16:creationId xmlns:a16="http://schemas.microsoft.com/office/drawing/2014/main" id="{00CE5A7B-204A-88F2-C0E7-3D004B3F626C}"/>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19</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465001236"/>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2</a:t>
            </a:fld>
            <a:endParaRPr lang="en-US" sz="1200" dirty="0">
              <a:latin typeface="Arial Narrow" pitchFamily="34" charset="0"/>
            </a:endParaRPr>
          </a:p>
        </p:txBody>
      </p:sp>
      <p:sp>
        <p:nvSpPr>
          <p:cNvPr id="143362" name="Rectangle 2"/>
          <p:cNvSpPr>
            <a:spLocks noGrp="1" noChangeArrowheads="1"/>
          </p:cNvSpPr>
          <p:nvPr>
            <p:ph type="title"/>
          </p:nvPr>
        </p:nvSpPr>
        <p:spPr/>
        <p:txBody>
          <a:bodyPr/>
          <a:lstStyle/>
          <a:p>
            <a:pPr>
              <a:defRPr/>
            </a:pPr>
            <a:r>
              <a:rPr lang="en-US"/>
              <a:t>Objectives</a:t>
            </a:r>
          </a:p>
        </p:txBody>
      </p:sp>
      <p:sp>
        <p:nvSpPr>
          <p:cNvPr id="6148" name="Rectangle 3"/>
          <p:cNvSpPr>
            <a:spLocks noGrp="1" noChangeArrowheads="1"/>
          </p:cNvSpPr>
          <p:nvPr>
            <p:ph type="body" idx="1"/>
          </p:nvPr>
        </p:nvSpPr>
        <p:spPr>
          <a:xfrm>
            <a:off x="457200" y="1066800"/>
            <a:ext cx="8229600" cy="5181600"/>
          </a:xfrm>
        </p:spPr>
        <p:txBody>
          <a:bodyPr/>
          <a:lstStyle/>
          <a:p>
            <a:pPr>
              <a:buFont typeface="Wingdings" pitchFamily="2" charset="2"/>
              <a:buNone/>
            </a:pPr>
            <a:r>
              <a:rPr lang="en-US" dirty="0"/>
              <a:t>In this lesson, you will learn</a:t>
            </a:r>
          </a:p>
          <a:p>
            <a:pPr>
              <a:lnSpc>
                <a:spcPct val="90000"/>
              </a:lnSpc>
            </a:pPr>
            <a:r>
              <a:rPr lang="en-GB" dirty="0"/>
              <a:t>What is state machine</a:t>
            </a:r>
          </a:p>
          <a:p>
            <a:pPr>
              <a:lnSpc>
                <a:spcPct val="90000"/>
              </a:lnSpc>
            </a:pPr>
            <a:r>
              <a:rPr lang="en-GB" dirty="0"/>
              <a:t>When we should use a state machine to model the life cycle of an object</a:t>
            </a:r>
          </a:p>
          <a:p>
            <a:pPr>
              <a:lnSpc>
                <a:spcPct val="90000"/>
              </a:lnSpc>
            </a:pPr>
            <a:r>
              <a:rPr lang="en-GB" dirty="0"/>
              <a:t>How to model object life cycles using state machines</a:t>
            </a:r>
          </a:p>
          <a:p>
            <a:pPr lvl="1">
              <a:lnSpc>
                <a:spcPct val="90000"/>
              </a:lnSpc>
            </a:pPr>
            <a:r>
              <a:rPr lang="en-US" dirty="0"/>
              <a:t>U</a:t>
            </a:r>
            <a:r>
              <a:rPr lang="en-GB" dirty="0"/>
              <a:t>ML notation</a:t>
            </a:r>
          </a:p>
          <a:p>
            <a:pPr>
              <a:lnSpc>
                <a:spcPct val="90000"/>
              </a:lnSpc>
            </a:pPr>
            <a:r>
              <a:rPr lang="en-GB" dirty="0"/>
              <a:t>How to add control using junction or choice </a:t>
            </a:r>
            <a:r>
              <a:rPr lang="en-GB" dirty="0" err="1"/>
              <a:t>pseudostates</a:t>
            </a:r>
            <a:endParaRPr lang="en-GB" dirty="0"/>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280400" y="250135"/>
            <a:ext cx="406400" cy="406400"/>
          </a:xfrm>
          <a:prstGeom prst="rect">
            <a:avLst/>
          </a:prstGeom>
        </p:spPr>
      </p:pic>
      <p:pic>
        <p:nvPicPr>
          <p:cNvPr id="10" name="Audio 9">
            <a:hlinkClick r:id="" action="ppaction://media"/>
            <a:extLst>
              <a:ext uri="{FF2B5EF4-FFF2-40B4-BE49-F238E27FC236}">
                <a16:creationId xmlns:a16="http://schemas.microsoft.com/office/drawing/2014/main" id="{59D660B1-6574-EC80-1D33-94AC06A539F3}"/>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203125" t="-203125" r="-203125" b="-20312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840770307"/>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148">
                                            <p:txEl>
                                              <p:pRg st="1" end="1"/>
                                            </p:txEl>
                                          </p:spTgt>
                                        </p:tgtEl>
                                        <p:attrNameLst>
                                          <p:attrName>style.visibility</p:attrName>
                                        </p:attrNameLst>
                                      </p:cBhvr>
                                      <p:to>
                                        <p:strVal val="visible"/>
                                      </p:to>
                                    </p:set>
                                    <p:animEffect transition="in" filter="fade">
                                      <p:cBhvr>
                                        <p:cTn id="11" dur="500"/>
                                        <p:tgtEl>
                                          <p:spTgt spid="614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48">
                                            <p:txEl>
                                              <p:pRg st="2" end="2"/>
                                            </p:txEl>
                                          </p:spTgt>
                                        </p:tgtEl>
                                        <p:attrNameLst>
                                          <p:attrName>style.visibility</p:attrName>
                                        </p:attrNameLst>
                                      </p:cBhvr>
                                      <p:to>
                                        <p:strVal val="visible"/>
                                      </p:to>
                                    </p:set>
                                    <p:animEffect transition="in" filter="fade">
                                      <p:cBhvr>
                                        <p:cTn id="16" dur="500"/>
                                        <p:tgtEl>
                                          <p:spTgt spid="614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48">
                                            <p:txEl>
                                              <p:pRg st="3" end="3"/>
                                            </p:txEl>
                                          </p:spTgt>
                                        </p:tgtEl>
                                        <p:attrNameLst>
                                          <p:attrName>style.visibility</p:attrName>
                                        </p:attrNameLst>
                                      </p:cBhvr>
                                      <p:to>
                                        <p:strVal val="visible"/>
                                      </p:to>
                                    </p:set>
                                    <p:animEffect transition="in" filter="fade">
                                      <p:cBhvr>
                                        <p:cTn id="21" dur="500"/>
                                        <p:tgtEl>
                                          <p:spTgt spid="614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148">
                                            <p:txEl>
                                              <p:pRg st="4" end="4"/>
                                            </p:txEl>
                                          </p:spTgt>
                                        </p:tgtEl>
                                        <p:attrNameLst>
                                          <p:attrName>style.visibility</p:attrName>
                                        </p:attrNameLst>
                                      </p:cBhvr>
                                      <p:to>
                                        <p:strVal val="visible"/>
                                      </p:to>
                                    </p:set>
                                    <p:animEffect transition="in" filter="fade">
                                      <p:cBhvr>
                                        <p:cTn id="24" dur="500"/>
                                        <p:tgtEl>
                                          <p:spTgt spid="6148">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148">
                                            <p:txEl>
                                              <p:pRg st="5" end="5"/>
                                            </p:txEl>
                                          </p:spTgt>
                                        </p:tgtEl>
                                        <p:attrNameLst>
                                          <p:attrName>style.visibility</p:attrName>
                                        </p:attrNameLst>
                                      </p:cBhvr>
                                      <p:to>
                                        <p:strVal val="visible"/>
                                      </p:to>
                                    </p:set>
                                    <p:animEffect transition="in" filter="fade">
                                      <p:cBhvr>
                                        <p:cTn id="29" dur="500"/>
                                        <p:tgtEl>
                                          <p:spTgt spid="61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2"/>
                    </p:tgtEl>
                  </p:cond>
                </p:stCondLst>
                <p:endSync evt="end" delay="0">
                  <p:rtn val="all"/>
                </p:endSync>
                <p:childTnLst>
                  <p:par>
                    <p:cTn id="31" fill="hold">
                      <p:stCondLst>
                        <p:cond delay="0"/>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21737" fill="hold"/>
                                        <p:tgtEl>
                                          <p:spTgt spid="2"/>
                                        </p:tgtEl>
                                      </p:cBhvr>
                                    </p:cmd>
                                  </p:childTnLst>
                                </p:cTn>
                              </p:par>
                            </p:childTnLst>
                          </p:cTn>
                        </p:par>
                      </p:childTnLst>
                    </p:cTn>
                  </p:par>
                </p:childTnLst>
              </p:cTn>
              <p:nextCondLst>
                <p:cond evt="onClick" delay="0">
                  <p:tgtEl>
                    <p:spTgt spid="2"/>
                  </p:tgtEl>
                </p:cond>
              </p:nextCondLst>
            </p:seq>
            <p:audio>
              <p:cMediaNode vol="80000">
                <p:cTn id="35" fill="hold" display="0">
                  <p:stCondLst>
                    <p:cond delay="indefinite"/>
                  </p:stCondLst>
                  <p:endCondLst>
                    <p:cond evt="onStopAudio" delay="0">
                      <p:tgtEl>
                        <p:sldTgt/>
                      </p:tgtEl>
                    </p:cond>
                  </p:endCondLst>
                </p:cTn>
                <p:tgtEl>
                  <p:spTgt spid="2"/>
                </p:tgtEl>
              </p:cMediaNode>
            </p:audio>
            <p:audio isNarration="1">
              <p:cMediaNode vol="80000" showWhenStopped="0">
                <p:cTn id="36"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51B7-7EED-7536-6FE2-348C0A1C01E9}"/>
              </a:ext>
            </a:extLst>
          </p:cNvPr>
          <p:cNvSpPr>
            <a:spLocks noGrp="1"/>
          </p:cNvSpPr>
          <p:nvPr>
            <p:ph type="title"/>
          </p:nvPr>
        </p:nvSpPr>
        <p:spPr/>
        <p:txBody>
          <a:bodyPr/>
          <a:lstStyle/>
          <a:p>
            <a:r>
              <a:rPr lang="en-US" dirty="0"/>
              <a:t>State Machine Example</a:t>
            </a:r>
            <a:endParaRPr lang="en-GB" dirty="0"/>
          </a:p>
        </p:txBody>
      </p:sp>
      <p:pic>
        <p:nvPicPr>
          <p:cNvPr id="5" name="Picture 4">
            <a:extLst>
              <a:ext uri="{FF2B5EF4-FFF2-40B4-BE49-F238E27FC236}">
                <a16:creationId xmlns:a16="http://schemas.microsoft.com/office/drawing/2014/main" id="{35EAF1F0-6ACE-E2DF-7B5E-E5177DB5C977}"/>
              </a:ext>
            </a:extLst>
          </p:cNvPr>
          <p:cNvPicPr>
            <a:picLocks noChangeAspect="1"/>
          </p:cNvPicPr>
          <p:nvPr/>
        </p:nvPicPr>
        <p:blipFill>
          <a:blip r:embed="rId6"/>
          <a:stretch>
            <a:fillRect/>
          </a:stretch>
        </p:blipFill>
        <p:spPr>
          <a:xfrm>
            <a:off x="438830" y="1143000"/>
            <a:ext cx="8266339" cy="4572000"/>
          </a:xfrm>
          <a:prstGeom prst="rect">
            <a:avLst/>
          </a:prstGeom>
        </p:spPr>
      </p:pic>
      <p:cxnSp>
        <p:nvCxnSpPr>
          <p:cNvPr id="6" name="Straight Arrow Connector 5">
            <a:extLst>
              <a:ext uri="{FF2B5EF4-FFF2-40B4-BE49-F238E27FC236}">
                <a16:creationId xmlns:a16="http://schemas.microsoft.com/office/drawing/2014/main" id="{A7D9A1E0-8B76-0693-0EF8-ABAD5F255A50}"/>
              </a:ext>
            </a:extLst>
          </p:cNvPr>
          <p:cNvCxnSpPr>
            <a:cxnSpLocks/>
          </p:cNvCxnSpPr>
          <p:nvPr/>
        </p:nvCxnSpPr>
        <p:spPr bwMode="auto">
          <a:xfrm>
            <a:off x="1524000" y="1143000"/>
            <a:ext cx="691282" cy="15240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8FBC730-CFA7-373B-17F0-05CA064D1E44}"/>
              </a:ext>
            </a:extLst>
          </p:cNvPr>
          <p:cNvSpPr/>
          <p:nvPr/>
        </p:nvSpPr>
        <p:spPr bwMode="auto">
          <a:xfrm>
            <a:off x="1752601" y="1981200"/>
            <a:ext cx="1371600" cy="838200"/>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cxnSp>
        <p:nvCxnSpPr>
          <p:cNvPr id="10" name="Straight Arrow Connector 9">
            <a:extLst>
              <a:ext uri="{FF2B5EF4-FFF2-40B4-BE49-F238E27FC236}">
                <a16:creationId xmlns:a16="http://schemas.microsoft.com/office/drawing/2014/main" id="{03E0C202-D706-8269-619B-2E930BBAD9F5}"/>
              </a:ext>
            </a:extLst>
          </p:cNvPr>
          <p:cNvCxnSpPr>
            <a:cxnSpLocks/>
          </p:cNvCxnSpPr>
          <p:nvPr/>
        </p:nvCxnSpPr>
        <p:spPr bwMode="auto">
          <a:xfrm flipH="1" flipV="1">
            <a:off x="3505200" y="3581400"/>
            <a:ext cx="152400" cy="45720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E939027C-CF20-572A-3F3B-47CA279B2DE7}"/>
              </a:ext>
            </a:extLst>
          </p:cNvPr>
          <p:cNvSpPr/>
          <p:nvPr/>
        </p:nvSpPr>
        <p:spPr bwMode="auto">
          <a:xfrm>
            <a:off x="1752601" y="4038600"/>
            <a:ext cx="1371600" cy="838200"/>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cxnSp>
        <p:nvCxnSpPr>
          <p:cNvPr id="14" name="Straight Arrow Connector 13">
            <a:extLst>
              <a:ext uri="{FF2B5EF4-FFF2-40B4-BE49-F238E27FC236}">
                <a16:creationId xmlns:a16="http://schemas.microsoft.com/office/drawing/2014/main" id="{EAE88F3E-9169-BB33-8499-E057088BF9DA}"/>
              </a:ext>
            </a:extLst>
          </p:cNvPr>
          <p:cNvCxnSpPr>
            <a:cxnSpLocks/>
          </p:cNvCxnSpPr>
          <p:nvPr/>
        </p:nvCxnSpPr>
        <p:spPr bwMode="auto">
          <a:xfrm flipV="1">
            <a:off x="533400" y="5676900"/>
            <a:ext cx="609601" cy="38100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E093E45-BB97-1A3C-089D-1F574FA56DB7}"/>
              </a:ext>
            </a:extLst>
          </p:cNvPr>
          <p:cNvCxnSpPr>
            <a:cxnSpLocks/>
          </p:cNvCxnSpPr>
          <p:nvPr/>
        </p:nvCxnSpPr>
        <p:spPr bwMode="auto">
          <a:xfrm flipH="1" flipV="1">
            <a:off x="3962400" y="5676900"/>
            <a:ext cx="457200" cy="38100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B665E7-6E45-C595-50F6-0FF9BF73914F}"/>
              </a:ext>
            </a:extLst>
          </p:cNvPr>
          <p:cNvCxnSpPr>
            <a:cxnSpLocks/>
          </p:cNvCxnSpPr>
          <p:nvPr/>
        </p:nvCxnSpPr>
        <p:spPr bwMode="auto">
          <a:xfrm flipV="1">
            <a:off x="1140248" y="3543300"/>
            <a:ext cx="231354" cy="53340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C6DF8F5-8F7A-47C9-EE3F-1F63BBEA6CFF}"/>
              </a:ext>
            </a:extLst>
          </p:cNvPr>
          <p:cNvCxnSpPr>
            <a:cxnSpLocks/>
          </p:cNvCxnSpPr>
          <p:nvPr/>
        </p:nvCxnSpPr>
        <p:spPr bwMode="auto">
          <a:xfrm flipH="1">
            <a:off x="4437972" y="3810000"/>
            <a:ext cx="210228" cy="45720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F29B31BF-DAE1-E197-8386-0EB81B6822B7}"/>
              </a:ext>
            </a:extLst>
          </p:cNvPr>
          <p:cNvSpPr/>
          <p:nvPr/>
        </p:nvSpPr>
        <p:spPr bwMode="auto">
          <a:xfrm>
            <a:off x="4800600" y="4267200"/>
            <a:ext cx="2057400" cy="228600"/>
          </a:xfrm>
          <a:prstGeom prst="rect">
            <a:avLst/>
          </a:prstGeom>
          <a:solidFill>
            <a:srgbClr val="FFC000">
              <a:alpha val="50196"/>
            </a:srgbClr>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25" name="Rectangle 24">
            <a:extLst>
              <a:ext uri="{FF2B5EF4-FFF2-40B4-BE49-F238E27FC236}">
                <a16:creationId xmlns:a16="http://schemas.microsoft.com/office/drawing/2014/main" id="{939DC017-70E6-6E6D-AE0D-FE7144ABEAD5}"/>
              </a:ext>
            </a:extLst>
          </p:cNvPr>
          <p:cNvSpPr/>
          <p:nvPr/>
        </p:nvSpPr>
        <p:spPr bwMode="auto">
          <a:xfrm>
            <a:off x="7095784" y="4076700"/>
            <a:ext cx="1371600" cy="838200"/>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cxnSp>
        <p:nvCxnSpPr>
          <p:cNvPr id="26" name="Straight Arrow Connector 25">
            <a:extLst>
              <a:ext uri="{FF2B5EF4-FFF2-40B4-BE49-F238E27FC236}">
                <a16:creationId xmlns:a16="http://schemas.microsoft.com/office/drawing/2014/main" id="{CB9705A1-B1B8-89A6-2742-40D545DEF105}"/>
              </a:ext>
            </a:extLst>
          </p:cNvPr>
          <p:cNvCxnSpPr>
            <a:cxnSpLocks/>
          </p:cNvCxnSpPr>
          <p:nvPr/>
        </p:nvCxnSpPr>
        <p:spPr bwMode="auto">
          <a:xfrm flipH="1">
            <a:off x="5939942" y="3048000"/>
            <a:ext cx="460858" cy="19050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D0BE611-6C4C-C631-4A4A-070EC164E0D0}"/>
              </a:ext>
            </a:extLst>
          </p:cNvPr>
          <p:cNvCxnSpPr>
            <a:cxnSpLocks/>
          </p:cNvCxnSpPr>
          <p:nvPr/>
        </p:nvCxnSpPr>
        <p:spPr bwMode="auto">
          <a:xfrm flipH="1">
            <a:off x="8244311" y="2971800"/>
            <a:ext cx="223073" cy="37159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584BF8AB-408E-EEE8-FDFC-6DF02C11D275}"/>
              </a:ext>
            </a:extLst>
          </p:cNvPr>
          <p:cNvSpPr/>
          <p:nvPr/>
        </p:nvSpPr>
        <p:spPr bwMode="auto">
          <a:xfrm>
            <a:off x="7095783" y="1964674"/>
            <a:ext cx="1609385" cy="1007125"/>
          </a:xfrm>
          <a:prstGeom prst="rect">
            <a:avLst/>
          </a:prstGeom>
          <a:noFill/>
          <a:ln w="28575" cap="flat" cmpd="sng" algn="ctr">
            <a:solidFill>
              <a:srgbClr val="FF0000"/>
            </a:solid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cxnSp>
        <p:nvCxnSpPr>
          <p:cNvPr id="32" name="Straight Arrow Connector 31">
            <a:extLst>
              <a:ext uri="{FF2B5EF4-FFF2-40B4-BE49-F238E27FC236}">
                <a16:creationId xmlns:a16="http://schemas.microsoft.com/office/drawing/2014/main" id="{1485B1AC-5588-1E32-EF67-0EFCEDB387EA}"/>
              </a:ext>
            </a:extLst>
          </p:cNvPr>
          <p:cNvCxnSpPr>
            <a:cxnSpLocks/>
          </p:cNvCxnSpPr>
          <p:nvPr/>
        </p:nvCxnSpPr>
        <p:spPr bwMode="auto">
          <a:xfrm flipH="1">
            <a:off x="5260563" y="1778879"/>
            <a:ext cx="223073" cy="37159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9A5C24B-EDCF-6F4E-C98F-0351C2838352}"/>
              </a:ext>
            </a:extLst>
          </p:cNvPr>
          <p:cNvCxnSpPr>
            <a:cxnSpLocks/>
          </p:cNvCxnSpPr>
          <p:nvPr/>
        </p:nvCxnSpPr>
        <p:spPr bwMode="auto">
          <a:xfrm flipH="1">
            <a:off x="5149026" y="1219200"/>
            <a:ext cx="223073" cy="37159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F1552AEC-E686-2D05-590A-2462BB46DF8B}"/>
              </a:ext>
            </a:extLst>
          </p:cNvPr>
          <p:cNvCxnSpPr>
            <a:cxnSpLocks/>
          </p:cNvCxnSpPr>
          <p:nvPr/>
        </p:nvCxnSpPr>
        <p:spPr bwMode="auto">
          <a:xfrm flipH="1">
            <a:off x="8397150" y="1300392"/>
            <a:ext cx="223073" cy="371590"/>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2FD3AAC-76FF-BDA1-946C-7B6BD672E1D0}"/>
              </a:ext>
            </a:extLst>
          </p:cNvPr>
          <p:cNvCxnSpPr>
            <a:cxnSpLocks/>
          </p:cNvCxnSpPr>
          <p:nvPr/>
        </p:nvCxnSpPr>
        <p:spPr bwMode="auto">
          <a:xfrm>
            <a:off x="984179" y="1671982"/>
            <a:ext cx="223546" cy="418813"/>
          </a:xfrm>
          <a:prstGeom prst="straightConnector1">
            <a:avLst/>
          </a:prstGeom>
          <a:ln>
            <a:headEnd type="none" w="sm" len="sm"/>
            <a:tailEnd type="triangle"/>
          </a:ln>
        </p:spPr>
        <p:style>
          <a:lnRef idx="2">
            <a:schemeClr val="accent1"/>
          </a:lnRef>
          <a:fillRef idx="0">
            <a:schemeClr val="accent1"/>
          </a:fillRef>
          <a:effectRef idx="1">
            <a:schemeClr val="accent1"/>
          </a:effectRef>
          <a:fontRef idx="minor">
            <a:schemeClr val="tx1"/>
          </a:fontRef>
        </p:style>
      </p:cxnSp>
      <p:pic>
        <p:nvPicPr>
          <p:cNvPr id="24" name="Audio 23">
            <a:hlinkClick r:id="" action="ppaction://media"/>
            <a:extLst>
              <a:ext uri="{FF2B5EF4-FFF2-40B4-BE49-F238E27FC236}">
                <a16:creationId xmlns:a16="http://schemas.microsoft.com/office/drawing/2014/main" id="{F3FA4449-3DA6-9AB0-2B6B-ADAFC48023A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29" name="Slide Number Placeholder 3">
            <a:extLst>
              <a:ext uri="{FF2B5EF4-FFF2-40B4-BE49-F238E27FC236}">
                <a16:creationId xmlns:a16="http://schemas.microsoft.com/office/drawing/2014/main" id="{4336CA89-58B0-FBBC-58C3-D13372FD4B14}"/>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20</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1488556196"/>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500"/>
                                        <p:tgtEl>
                                          <p:spTgt spid="9"/>
                                        </p:tgtEl>
                                      </p:cBhvr>
                                    </p:animEffect>
                                  </p:childTnLst>
                                </p:cTn>
                              </p:par>
                              <p:par>
                                <p:cTn id="17" presetID="10" presetClass="exit" presetSubtype="0" fill="hold"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500"/>
                                        <p:tgtEl>
                                          <p:spTgt spid="13"/>
                                        </p:tgtEl>
                                      </p:cBhvr>
                                    </p:animEffec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par>
                                <p:cTn id="53" presetID="10" presetClass="exit" presetSubtype="0" fill="hold" nodeType="withEffect">
                                  <p:stCondLst>
                                    <p:cond delay="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8"/>
                                        </p:tgtEl>
                                      </p:cBhvr>
                                    </p:animEffect>
                                    <p:set>
                                      <p:cBhvr>
                                        <p:cTn id="64" dur="1" fill="hold">
                                          <p:stCondLst>
                                            <p:cond delay="499"/>
                                          </p:stCondLst>
                                        </p:cTn>
                                        <p:tgtEl>
                                          <p:spTgt spid="1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left)">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20"/>
                                        </p:tgtEl>
                                      </p:cBhvr>
                                    </p:animEffect>
                                    <p:set>
                                      <p:cBhvr>
                                        <p:cTn id="74" dur="1" fill="hold">
                                          <p:stCondLst>
                                            <p:cond delay="499"/>
                                          </p:stCondLst>
                                        </p:cTn>
                                        <p:tgtEl>
                                          <p:spTgt spid="20"/>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par>
                                <p:cTn id="81" presetID="21" presetClass="entr" presetSubtype="1"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heel(1)">
                                      <p:cBhvr>
                                        <p:cTn id="83" dur="500"/>
                                        <p:tgtEl>
                                          <p:spTgt spid="2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right)">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wipe(up)">
                                      <p:cBhvr>
                                        <p:cTn id="93" dur="5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21" presetClass="entr" presetSubtype="1"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heel(1)">
                                      <p:cBhvr>
                                        <p:cTn id="98" dur="500"/>
                                        <p:tgtEl>
                                          <p:spTgt spid="31"/>
                                        </p:tgtEl>
                                      </p:cBhvr>
                                    </p:animEffect>
                                  </p:childTnLst>
                                </p:cTn>
                              </p:par>
                              <p:par>
                                <p:cTn id="99" presetID="10" presetClass="exit" presetSubtype="0" fill="hold" grpId="1" nodeType="withEffect">
                                  <p:stCondLst>
                                    <p:cond delay="0"/>
                                  </p:stCondLst>
                                  <p:childTnLst>
                                    <p:animEffect transition="out" filter="fade">
                                      <p:cBhvr>
                                        <p:cTn id="100" dur="500"/>
                                        <p:tgtEl>
                                          <p:spTgt spid="25"/>
                                        </p:tgtEl>
                                      </p:cBhvr>
                                    </p:animEffect>
                                    <p:set>
                                      <p:cBhvr>
                                        <p:cTn id="101" dur="1" fill="hold">
                                          <p:stCondLst>
                                            <p:cond delay="499"/>
                                          </p:stCondLst>
                                        </p:cTn>
                                        <p:tgtEl>
                                          <p:spTgt spid="2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6"/>
                                        </p:tgtEl>
                                      </p:cBhvr>
                                    </p:animEffect>
                                    <p:set>
                                      <p:cBhvr>
                                        <p:cTn id="104" dur="1" fill="hold">
                                          <p:stCondLst>
                                            <p:cond delay="499"/>
                                          </p:stCondLst>
                                        </p:cTn>
                                        <p:tgtEl>
                                          <p:spTgt spid="26"/>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8"/>
                                        </p:tgtEl>
                                      </p:cBhvr>
                                    </p:animEffect>
                                    <p:set>
                                      <p:cBhvr>
                                        <p:cTn id="107" dur="1" fill="hold">
                                          <p:stCondLst>
                                            <p:cond delay="499"/>
                                          </p:stCondLst>
                                        </p:cTn>
                                        <p:tgtEl>
                                          <p:spTgt spid="2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wipe(up)">
                                      <p:cBhvr>
                                        <p:cTn id="112" dur="500"/>
                                        <p:tgtEl>
                                          <p:spTgt spid="3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32"/>
                                        </p:tgtEl>
                                      </p:cBhvr>
                                    </p:animEffect>
                                    <p:set>
                                      <p:cBhvr>
                                        <p:cTn id="117" dur="1" fill="hold">
                                          <p:stCondLst>
                                            <p:cond delay="499"/>
                                          </p:stCondLst>
                                        </p:cTn>
                                        <p:tgtEl>
                                          <p:spTgt spid="32"/>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31"/>
                                        </p:tgtEl>
                                      </p:cBhvr>
                                    </p:animEffect>
                                    <p:set>
                                      <p:cBhvr>
                                        <p:cTn id="120" dur="1" fill="hold">
                                          <p:stCondLst>
                                            <p:cond delay="499"/>
                                          </p:stCondLst>
                                        </p:cTn>
                                        <p:tgtEl>
                                          <p:spTgt spid="31"/>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wipe(up)">
                                      <p:cBhvr>
                                        <p:cTn id="125" dur="500"/>
                                        <p:tgtEl>
                                          <p:spTgt spid="33"/>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wipe(up)">
                                      <p:cBhvr>
                                        <p:cTn id="130" dur="500"/>
                                        <p:tgtEl>
                                          <p:spTgt spid="34"/>
                                        </p:tgtEl>
                                      </p:cBhvr>
                                    </p:animEffect>
                                  </p:childTnLst>
                                </p:cTn>
                              </p:par>
                              <p:par>
                                <p:cTn id="131" presetID="22" presetClass="entr" presetSubtype="1" fill="hold" nodeType="with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wipe(up)">
                                      <p:cBhvr>
                                        <p:cTn id="1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4" fill="hold" display="0">
                  <p:stCondLst>
                    <p:cond delay="indefinite"/>
                  </p:stCondLst>
                  <p:endCondLst>
                    <p:cond evt="onStopAudio" delay="0">
                      <p:tgtEl>
                        <p:sldTgt/>
                      </p:tgtEl>
                    </p:cond>
                  </p:endCondLst>
                </p:cTn>
                <p:tgtEl>
                  <p:spTgt spid="24"/>
                </p:tgtEl>
              </p:cMediaNode>
            </p:audio>
          </p:childTnLst>
        </p:cTn>
      </p:par>
    </p:tnLst>
    <p:bldLst>
      <p:bldP spid="9" grpId="0" animBg="1"/>
      <p:bldP spid="9" grpId="1" animBg="1"/>
      <p:bldP spid="13" grpId="0" animBg="1"/>
      <p:bldP spid="13" grpId="1" animBg="1"/>
      <p:bldP spid="23" grpId="0" animBg="1"/>
      <p:bldP spid="23" grpId="1" animBg="1"/>
      <p:bldP spid="25" grpId="0" animBg="1"/>
      <p:bldP spid="25" grpId="1" animBg="1"/>
      <p:bldP spid="31" grpId="0" animBg="1"/>
      <p:bldP spid="3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D62B-3FE2-445E-A04F-02D58D322DAC}"/>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9D6CE210-239A-4AE1-B13D-6E77CD7FED2A}"/>
              </a:ext>
            </a:extLst>
          </p:cNvPr>
          <p:cNvSpPr>
            <a:spLocks noGrp="1"/>
          </p:cNvSpPr>
          <p:nvPr>
            <p:ph idx="1"/>
          </p:nvPr>
        </p:nvSpPr>
        <p:spPr/>
        <p:txBody>
          <a:bodyPr/>
          <a:lstStyle/>
          <a:p>
            <a:r>
              <a:rPr lang="en-US" dirty="0"/>
              <a:t>What is a state</a:t>
            </a:r>
          </a:p>
          <a:p>
            <a:r>
              <a:rPr lang="en-US" dirty="0"/>
              <a:t>What is a state machine</a:t>
            </a:r>
          </a:p>
          <a:p>
            <a:pPr marL="0" indent="0">
              <a:buNone/>
            </a:pPr>
            <a:endParaRPr lang="en-US" dirty="0"/>
          </a:p>
        </p:txBody>
      </p:sp>
      <p:pic>
        <p:nvPicPr>
          <p:cNvPr id="11" name="Audio 10">
            <a:hlinkClick r:id="" action="ppaction://media"/>
            <a:extLst>
              <a:ext uri="{FF2B5EF4-FFF2-40B4-BE49-F238E27FC236}">
                <a16:creationId xmlns:a16="http://schemas.microsoft.com/office/drawing/2014/main" id="{2DADC801-F8D0-4AAA-0B3C-0E3D966F891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14" name="Slide Number Placeholder 3">
            <a:extLst>
              <a:ext uri="{FF2B5EF4-FFF2-40B4-BE49-F238E27FC236}">
                <a16:creationId xmlns:a16="http://schemas.microsoft.com/office/drawing/2014/main" id="{3BD436A3-202C-B38C-2FA9-C838149D7346}"/>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21</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1221524586"/>
      </p:ext>
    </p:extLst>
  </p:cSld>
  <p:clrMapOvr>
    <a:masterClrMapping/>
  </p:clrMapOvr>
  <p:transition spd="slow" advTm="5342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GB"/>
              <a:t>State</a:t>
            </a:r>
          </a:p>
        </p:txBody>
      </p:sp>
      <p:sp>
        <p:nvSpPr>
          <p:cNvPr id="15365" name="Rectangle 3"/>
          <p:cNvSpPr>
            <a:spLocks noGrp="1" noChangeArrowheads="1"/>
          </p:cNvSpPr>
          <p:nvPr>
            <p:ph type="body" idx="1"/>
          </p:nvPr>
        </p:nvSpPr>
        <p:spPr/>
        <p:txBody>
          <a:bodyPr/>
          <a:lstStyle/>
          <a:p>
            <a:r>
              <a:rPr lang="en-GB" dirty="0">
                <a:cs typeface="Times New Roman" pitchFamily="18" charset="0"/>
              </a:rPr>
              <a:t>The </a:t>
            </a:r>
            <a:r>
              <a:rPr lang="en-GB" dirty="0">
                <a:solidFill>
                  <a:srgbClr val="0033CC"/>
                </a:solidFill>
                <a:cs typeface="Times New Roman" pitchFamily="18" charset="0"/>
              </a:rPr>
              <a:t>state</a:t>
            </a:r>
            <a:r>
              <a:rPr lang="en-GB" dirty="0">
                <a:cs typeface="Times New Roman" pitchFamily="18" charset="0"/>
              </a:rPr>
              <a:t> of an object is its current condition</a:t>
            </a:r>
          </a:p>
          <a:p>
            <a:r>
              <a:rPr lang="en-GB" dirty="0">
                <a:cs typeface="Times New Roman" pitchFamily="18" charset="0"/>
              </a:rPr>
              <a:t>The possible states of an object are limited by the type of the object</a:t>
            </a:r>
          </a:p>
          <a:p>
            <a:pPr lvl="1"/>
            <a:r>
              <a:rPr lang="en-GB" dirty="0">
                <a:cs typeface="Times New Roman" pitchFamily="18" charset="0"/>
              </a:rPr>
              <a:t>A Guard object could be Hostile, Neutral or Friendly</a:t>
            </a:r>
          </a:p>
          <a:p>
            <a:pPr lvl="1"/>
            <a:endParaRPr lang="en-GB" dirty="0">
              <a:cs typeface="Times New Roman" pitchFamily="18" charset="0"/>
            </a:endParaRPr>
          </a:p>
          <a:p>
            <a:pPr lvl="1"/>
            <a:endParaRPr lang="en-GB" dirty="0">
              <a:cs typeface="Times New Roman" pitchFamily="18" charset="0"/>
            </a:endParaRPr>
          </a:p>
          <a:p>
            <a:pPr lvl="1"/>
            <a:endParaRPr lang="en-GB" dirty="0">
              <a:cs typeface="Times New Roman" pitchFamily="18" charset="0"/>
            </a:endParaRPr>
          </a:p>
          <a:p>
            <a:pPr lvl="1"/>
            <a:r>
              <a:rPr lang="en-GB" dirty="0">
                <a:cs typeface="Times New Roman" pitchFamily="18" charset="0"/>
              </a:rPr>
              <a:t>A Weapon object could be Fully Loaded, </a:t>
            </a:r>
            <a:br>
              <a:rPr lang="en-GB" dirty="0">
                <a:cs typeface="Times New Roman" pitchFamily="18" charset="0"/>
              </a:rPr>
            </a:br>
            <a:r>
              <a:rPr lang="en-GB" dirty="0">
                <a:cs typeface="Times New Roman" pitchFamily="18" charset="0"/>
              </a:rPr>
              <a:t>Partially Loaded or Empty</a:t>
            </a:r>
          </a:p>
          <a:p>
            <a:endParaRPr lang="en-GB" dirty="0">
              <a:cs typeface="Times New Roman" pitchFamily="18" charset="0"/>
            </a:endParaRPr>
          </a:p>
          <a:p>
            <a:endParaRPr lang="en-GB" dirty="0">
              <a:cs typeface="Times New Roman" pitchFamily="18" charset="0"/>
            </a:endParaRPr>
          </a:p>
        </p:txBody>
      </p:sp>
      <p:pic>
        <p:nvPicPr>
          <p:cNvPr id="2" name="Picture 1">
            <a:extLst>
              <a:ext uri="{FF2B5EF4-FFF2-40B4-BE49-F238E27FC236}">
                <a16:creationId xmlns:a16="http://schemas.microsoft.com/office/drawing/2014/main" id="{3DD82D04-53EB-418E-B703-F6A4FFBE9997}"/>
              </a:ext>
            </a:extLst>
          </p:cNvPr>
          <p:cNvPicPr>
            <a:picLocks noChangeAspect="1"/>
          </p:cNvPicPr>
          <p:nvPr/>
        </p:nvPicPr>
        <p:blipFill>
          <a:blip r:embed="rId6"/>
          <a:stretch>
            <a:fillRect/>
          </a:stretch>
        </p:blipFill>
        <p:spPr>
          <a:xfrm>
            <a:off x="4572000" y="3276600"/>
            <a:ext cx="1190666" cy="1371600"/>
          </a:xfrm>
          <a:prstGeom prst="rect">
            <a:avLst/>
          </a:prstGeom>
        </p:spPr>
      </p:pic>
      <p:pic>
        <p:nvPicPr>
          <p:cNvPr id="3" name="Picture 2">
            <a:extLst>
              <a:ext uri="{FF2B5EF4-FFF2-40B4-BE49-F238E27FC236}">
                <a16:creationId xmlns:a16="http://schemas.microsoft.com/office/drawing/2014/main" id="{E02C3BE8-8C69-467F-ADC8-631EA322ED2B}"/>
              </a:ext>
            </a:extLst>
          </p:cNvPr>
          <p:cNvPicPr>
            <a:picLocks noChangeAspect="1"/>
          </p:cNvPicPr>
          <p:nvPr/>
        </p:nvPicPr>
        <p:blipFill>
          <a:blip r:embed="rId7"/>
          <a:stretch>
            <a:fillRect/>
          </a:stretch>
        </p:blipFill>
        <p:spPr>
          <a:xfrm>
            <a:off x="5870488" y="3263977"/>
            <a:ext cx="1190666" cy="1384223"/>
          </a:xfrm>
          <a:prstGeom prst="rect">
            <a:avLst/>
          </a:prstGeom>
        </p:spPr>
      </p:pic>
      <p:pic>
        <p:nvPicPr>
          <p:cNvPr id="4" name="Picture 3">
            <a:extLst>
              <a:ext uri="{FF2B5EF4-FFF2-40B4-BE49-F238E27FC236}">
                <a16:creationId xmlns:a16="http://schemas.microsoft.com/office/drawing/2014/main" id="{A569AB13-D228-4FED-B274-219DE8838B0E}"/>
              </a:ext>
            </a:extLst>
          </p:cNvPr>
          <p:cNvPicPr>
            <a:picLocks noChangeAspect="1"/>
          </p:cNvPicPr>
          <p:nvPr/>
        </p:nvPicPr>
        <p:blipFill>
          <a:blip r:embed="rId8"/>
          <a:stretch>
            <a:fillRect/>
          </a:stretch>
        </p:blipFill>
        <p:spPr>
          <a:xfrm>
            <a:off x="7168976" y="3276600"/>
            <a:ext cx="1190667" cy="1371602"/>
          </a:xfrm>
          <a:prstGeom prst="rect">
            <a:avLst/>
          </a:prstGeom>
        </p:spPr>
      </p:pic>
      <p:pic>
        <p:nvPicPr>
          <p:cNvPr id="8" name="Audio 7">
            <a:hlinkClick r:id="" action="ppaction://media"/>
            <a:extLst>
              <a:ext uri="{FF2B5EF4-FFF2-40B4-BE49-F238E27FC236}">
                <a16:creationId xmlns:a16="http://schemas.microsoft.com/office/drawing/2014/main" id="{A658D355-B66E-4A5B-8A7A-21C364B917B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6299200"/>
            <a:ext cx="406400" cy="406400"/>
          </a:xfrm>
          <a:prstGeom prst="rect">
            <a:avLst/>
          </a:prstGeom>
        </p:spPr>
      </p:pic>
      <p:sp>
        <p:nvSpPr>
          <p:cNvPr id="6" name="Slide Number Placeholder 3">
            <a:extLst>
              <a:ext uri="{FF2B5EF4-FFF2-40B4-BE49-F238E27FC236}">
                <a16:creationId xmlns:a16="http://schemas.microsoft.com/office/drawing/2014/main" id="{4F4D2D1F-34D9-9F0A-1A2A-D1FA96DC7AAD}"/>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3</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2573344310"/>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365">
                                            <p:txEl>
                                              <p:pRg st="0" end="0"/>
                                            </p:txEl>
                                          </p:spTgt>
                                        </p:tgtEl>
                                        <p:attrNameLst>
                                          <p:attrName>style.visibility</p:attrName>
                                        </p:attrNameLst>
                                      </p:cBhvr>
                                      <p:to>
                                        <p:strVal val="visible"/>
                                      </p:to>
                                    </p:set>
                                    <p:animEffect transition="in" filter="fade">
                                      <p:cBhvr>
                                        <p:cTn id="11" dur="500"/>
                                        <p:tgtEl>
                                          <p:spTgt spid="1536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365">
                                            <p:txEl>
                                              <p:pRg st="1" end="1"/>
                                            </p:txEl>
                                          </p:spTgt>
                                        </p:tgtEl>
                                        <p:attrNameLst>
                                          <p:attrName>style.visibility</p:attrName>
                                        </p:attrNameLst>
                                      </p:cBhvr>
                                      <p:to>
                                        <p:strVal val="visible"/>
                                      </p:to>
                                    </p:set>
                                    <p:animEffect transition="in" filter="fade">
                                      <p:cBhvr>
                                        <p:cTn id="16" dur="500"/>
                                        <p:tgtEl>
                                          <p:spTgt spid="1536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365">
                                            <p:txEl>
                                              <p:pRg st="2" end="2"/>
                                            </p:txEl>
                                          </p:spTgt>
                                        </p:tgtEl>
                                        <p:attrNameLst>
                                          <p:attrName>style.visibility</p:attrName>
                                        </p:attrNameLst>
                                      </p:cBhvr>
                                      <p:to>
                                        <p:strVal val="visible"/>
                                      </p:to>
                                    </p:set>
                                    <p:animEffect transition="in" filter="fade">
                                      <p:cBhvr>
                                        <p:cTn id="21" dur="500"/>
                                        <p:tgtEl>
                                          <p:spTgt spid="15365">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365">
                                            <p:txEl>
                                              <p:pRg st="6" end="6"/>
                                            </p:txEl>
                                          </p:spTgt>
                                        </p:tgtEl>
                                        <p:attrNameLst>
                                          <p:attrName>style.visibility</p:attrName>
                                        </p:attrNameLst>
                                      </p:cBhvr>
                                      <p:to>
                                        <p:strVal val="visible"/>
                                      </p:to>
                                    </p:set>
                                    <p:animEffect transition="in" filter="fade">
                                      <p:cBhvr>
                                        <p:cTn id="35" dur="500"/>
                                        <p:tgtEl>
                                          <p:spTgt spid="1536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GB"/>
              <a:t>State</a:t>
            </a:r>
          </a:p>
        </p:txBody>
      </p:sp>
      <p:sp>
        <p:nvSpPr>
          <p:cNvPr id="15365" name="Rectangle 3"/>
          <p:cNvSpPr>
            <a:spLocks noGrp="1" noChangeArrowheads="1"/>
          </p:cNvSpPr>
          <p:nvPr>
            <p:ph type="body" idx="1"/>
          </p:nvPr>
        </p:nvSpPr>
        <p:spPr/>
        <p:txBody>
          <a:bodyPr/>
          <a:lstStyle/>
          <a:p>
            <a:r>
              <a:rPr lang="en-GB" dirty="0">
                <a:cs typeface="Times New Roman" pitchFamily="18" charset="0"/>
              </a:rPr>
              <a:t>The current state of an object is determined by</a:t>
            </a:r>
          </a:p>
          <a:p>
            <a:pPr lvl="1"/>
            <a:r>
              <a:rPr lang="en-GB" dirty="0">
                <a:cs typeface="Times New Roman" pitchFamily="18" charset="0"/>
              </a:rPr>
              <a:t>The current value of the object’s </a:t>
            </a:r>
            <a:r>
              <a:rPr lang="en-GB" dirty="0">
                <a:solidFill>
                  <a:srgbClr val="00B050"/>
                </a:solidFill>
                <a:cs typeface="Times New Roman" pitchFamily="18" charset="0"/>
              </a:rPr>
              <a:t>attributes</a:t>
            </a:r>
            <a:r>
              <a:rPr lang="en-GB" dirty="0">
                <a:cs typeface="Times New Roman" pitchFamily="18" charset="0"/>
              </a:rPr>
              <a:t> </a:t>
            </a:r>
          </a:p>
          <a:p>
            <a:pPr lvl="1"/>
            <a:r>
              <a:rPr lang="en-GB" dirty="0">
                <a:cs typeface="Times New Roman" pitchFamily="18" charset="0"/>
              </a:rPr>
              <a:t>The </a:t>
            </a:r>
            <a:r>
              <a:rPr lang="en-GB" dirty="0">
                <a:solidFill>
                  <a:srgbClr val="00B050"/>
                </a:solidFill>
                <a:cs typeface="Times New Roman" pitchFamily="18" charset="0"/>
              </a:rPr>
              <a:t>links</a:t>
            </a:r>
            <a:r>
              <a:rPr lang="en-GB" dirty="0">
                <a:cs typeface="Times New Roman" pitchFamily="18" charset="0"/>
              </a:rPr>
              <a:t> that it has with other objects</a:t>
            </a:r>
          </a:p>
          <a:p>
            <a:pPr marL="457200" lvl="1" indent="0">
              <a:buNone/>
            </a:pPr>
            <a:endParaRPr lang="en-GB" dirty="0">
              <a:cs typeface="Times New Roman" pitchFamily="18" charset="0"/>
            </a:endParaRPr>
          </a:p>
          <a:p>
            <a:r>
              <a:rPr lang="en-GB" dirty="0">
                <a:cs typeface="Times New Roman" pitchFamily="18" charset="0"/>
              </a:rPr>
              <a:t>E.g., the class </a:t>
            </a:r>
            <a:r>
              <a:rPr lang="en-GB" dirty="0" err="1">
                <a:latin typeface="Courier New" pitchFamily="49" charset="0"/>
                <a:cs typeface="Times New Roman" pitchFamily="18" charset="0"/>
              </a:rPr>
              <a:t>StaffMember</a:t>
            </a:r>
            <a:r>
              <a:rPr lang="en-GB" dirty="0">
                <a:latin typeface="Courier New" pitchFamily="49" charset="0"/>
                <a:cs typeface="Times New Roman" pitchFamily="18" charset="0"/>
              </a:rPr>
              <a:t> </a:t>
            </a:r>
            <a:r>
              <a:rPr lang="en-GB" dirty="0">
                <a:cs typeface="Times New Roman" pitchFamily="18" charset="0"/>
              </a:rPr>
              <a:t>has an attribute</a:t>
            </a:r>
            <a:r>
              <a:rPr lang="en-GB" dirty="0">
                <a:latin typeface="Courier New" pitchFamily="49" charset="0"/>
                <a:cs typeface="Times New Roman" pitchFamily="18" charset="0"/>
              </a:rPr>
              <a:t> </a:t>
            </a:r>
            <a:r>
              <a:rPr lang="en-GB" dirty="0" err="1">
                <a:latin typeface="Courier New" pitchFamily="49" charset="0"/>
                <a:cs typeface="Times New Roman" pitchFamily="18" charset="0"/>
              </a:rPr>
              <a:t>startDate</a:t>
            </a:r>
            <a:r>
              <a:rPr lang="en-GB" dirty="0">
                <a:latin typeface="Courier New" pitchFamily="49" charset="0"/>
                <a:cs typeface="Times New Roman" pitchFamily="18" charset="0"/>
              </a:rPr>
              <a:t> </a:t>
            </a:r>
            <a:r>
              <a:rPr lang="en-GB" dirty="0">
                <a:cs typeface="Times New Roman" pitchFamily="18" charset="0"/>
              </a:rPr>
              <a:t>which determines whether a</a:t>
            </a:r>
            <a:r>
              <a:rPr lang="en-GB" dirty="0">
                <a:latin typeface="Courier New" pitchFamily="49" charset="0"/>
                <a:cs typeface="Times New Roman" pitchFamily="18" charset="0"/>
              </a:rPr>
              <a:t> </a:t>
            </a:r>
            <a:r>
              <a:rPr lang="en-GB" dirty="0" err="1">
                <a:latin typeface="Courier New" pitchFamily="49" charset="0"/>
                <a:cs typeface="Times New Roman" pitchFamily="18" charset="0"/>
              </a:rPr>
              <a:t>StaffMember</a:t>
            </a:r>
            <a:r>
              <a:rPr lang="en-GB" dirty="0">
                <a:latin typeface="Courier New" pitchFamily="49" charset="0"/>
                <a:cs typeface="Times New Roman" pitchFamily="18" charset="0"/>
              </a:rPr>
              <a:t> </a:t>
            </a:r>
            <a:r>
              <a:rPr lang="en-GB" dirty="0">
                <a:cs typeface="Times New Roman" pitchFamily="18" charset="0"/>
              </a:rPr>
              <a:t>object is on probation</a:t>
            </a:r>
          </a:p>
          <a:p>
            <a:endParaRPr lang="en-GB" dirty="0">
              <a:cs typeface="Times New Roman" pitchFamily="18" charset="0"/>
            </a:endParaRPr>
          </a:p>
          <a:p>
            <a:endParaRPr lang="en-GB" dirty="0">
              <a:cs typeface="Times New Roman" pitchFamily="18" charset="0"/>
            </a:endParaRP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34400" y="260169"/>
            <a:ext cx="406400" cy="406400"/>
          </a:xfrm>
          <a:prstGeom prst="rect">
            <a:avLst/>
          </a:prstGeom>
        </p:spPr>
      </p:pic>
      <p:pic>
        <p:nvPicPr>
          <p:cNvPr id="12" name="Audio 11">
            <a:hlinkClick r:id="" action="ppaction://media"/>
            <a:extLst>
              <a:ext uri="{FF2B5EF4-FFF2-40B4-BE49-F238E27FC236}">
                <a16:creationId xmlns:a16="http://schemas.microsoft.com/office/drawing/2014/main" id="{5F4E0F2D-179F-1032-8F6B-DF5D6401AF90}"/>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90EEE422-9A48-86D0-4BB5-1D12B84DC1A4}"/>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4</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3953812540"/>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365">
                                            <p:txEl>
                                              <p:pRg st="0" end="0"/>
                                            </p:txEl>
                                          </p:spTgt>
                                        </p:tgtEl>
                                        <p:attrNameLst>
                                          <p:attrName>style.visibility</p:attrName>
                                        </p:attrNameLst>
                                      </p:cBhvr>
                                      <p:to>
                                        <p:strVal val="visible"/>
                                      </p:to>
                                    </p:set>
                                    <p:animEffect transition="in" filter="fade">
                                      <p:cBhvr>
                                        <p:cTn id="11" dur="500"/>
                                        <p:tgtEl>
                                          <p:spTgt spid="1536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5365">
                                            <p:txEl>
                                              <p:pRg st="1" end="1"/>
                                            </p:txEl>
                                          </p:spTgt>
                                        </p:tgtEl>
                                        <p:attrNameLst>
                                          <p:attrName>style.visibility</p:attrName>
                                        </p:attrNameLst>
                                      </p:cBhvr>
                                      <p:to>
                                        <p:strVal val="visible"/>
                                      </p:to>
                                    </p:set>
                                    <p:animEffect transition="in" filter="fade">
                                      <p:cBhvr>
                                        <p:cTn id="14" dur="500"/>
                                        <p:tgtEl>
                                          <p:spTgt spid="15365">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5365">
                                            <p:txEl>
                                              <p:pRg st="2" end="2"/>
                                            </p:txEl>
                                          </p:spTgt>
                                        </p:tgtEl>
                                        <p:attrNameLst>
                                          <p:attrName>style.visibility</p:attrName>
                                        </p:attrNameLst>
                                      </p:cBhvr>
                                      <p:to>
                                        <p:strVal val="visible"/>
                                      </p:to>
                                    </p:set>
                                    <p:animEffect transition="in" filter="fade">
                                      <p:cBhvr>
                                        <p:cTn id="17" dur="500"/>
                                        <p:tgtEl>
                                          <p:spTgt spid="153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65">
                                            <p:txEl>
                                              <p:pRg st="4" end="4"/>
                                            </p:txEl>
                                          </p:spTgt>
                                        </p:tgtEl>
                                        <p:attrNameLst>
                                          <p:attrName>style.visibility</p:attrName>
                                        </p:attrNameLst>
                                      </p:cBhvr>
                                      <p:to>
                                        <p:strVal val="visible"/>
                                      </p:to>
                                    </p:set>
                                    <p:animEffect transition="in" filter="fade">
                                      <p:cBhvr>
                                        <p:cTn id="22" dur="500"/>
                                        <p:tgtEl>
                                          <p:spTgt spid="153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74237" fill="hold"/>
                                        <p:tgtEl>
                                          <p:spTgt spid="2"/>
                                        </p:tgtEl>
                                      </p:cBhvr>
                                    </p:cmd>
                                  </p:childTnLst>
                                </p:cTn>
                              </p:par>
                            </p:childTnLst>
                          </p:cTn>
                        </p:par>
                      </p:childTnLst>
                    </p:cTn>
                  </p:par>
                </p:childTnLst>
              </p:cTn>
              <p:nextCondLst>
                <p:cond evt="onClick" delay="0">
                  <p:tgtEl>
                    <p:spTgt spid="2"/>
                  </p:tgtEl>
                </p:cond>
              </p:nextCondLst>
            </p:seq>
            <p:audio>
              <p:cMediaNode vol="80000">
                <p:cTn id="28" fill="hold" display="0">
                  <p:stCondLst>
                    <p:cond delay="indefinite"/>
                  </p:stCondLst>
                  <p:endCondLst>
                    <p:cond evt="onStopAudio" delay="0">
                      <p:tgtEl>
                        <p:sldTgt/>
                      </p:tgtEl>
                    </p:cond>
                  </p:endCondLst>
                </p:cTn>
                <p:tgtEl>
                  <p:spTgt spid="2"/>
                </p:tgtEl>
              </p:cMediaNode>
            </p:audio>
            <p:audio isNarration="1">
              <p:cMediaNode vol="80000" showWhenStopped="0">
                <p:cTn id="29"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GB"/>
              <a:t>State</a:t>
            </a:r>
          </a:p>
        </p:txBody>
      </p:sp>
      <p:sp>
        <p:nvSpPr>
          <p:cNvPr id="16389" name="Rectangle 3"/>
          <p:cNvSpPr>
            <a:spLocks noGrp="1" noChangeArrowheads="1"/>
          </p:cNvSpPr>
          <p:nvPr>
            <p:ph type="body" idx="1"/>
          </p:nvPr>
        </p:nvSpPr>
        <p:spPr/>
        <p:txBody>
          <a:bodyPr/>
          <a:lstStyle/>
          <a:p>
            <a:r>
              <a:rPr lang="en-GB" dirty="0">
                <a:cs typeface="Times New Roman" pitchFamily="18" charset="0"/>
              </a:rPr>
              <a:t>Some objects may have only one possible state</a:t>
            </a:r>
          </a:p>
          <a:p>
            <a:pPr algn="just">
              <a:spcBef>
                <a:spcPts val="768"/>
              </a:spcBef>
            </a:pPr>
            <a:r>
              <a:rPr lang="en-US" dirty="0">
                <a:cs typeface="Times New Roman" pitchFamily="18" charset="0"/>
              </a:rPr>
              <a:t>The object behaves differently depending on its state</a:t>
            </a:r>
            <a:endParaRPr lang="en-GB" dirty="0">
              <a:cs typeface="Times New Roman" pitchFamily="18" charset="0"/>
            </a:endParaRPr>
          </a:p>
          <a:p>
            <a:pPr algn="just">
              <a:spcBef>
                <a:spcPts val="768"/>
              </a:spcBef>
            </a:pPr>
            <a:r>
              <a:rPr lang="en-GB" dirty="0">
                <a:cs typeface="Times New Roman" pitchFamily="18" charset="0"/>
              </a:rPr>
              <a:t>Conceptually, an object remains in a state for an interval of time</a:t>
            </a:r>
          </a:p>
          <a:p>
            <a:pPr algn="just">
              <a:spcBef>
                <a:spcPts val="768"/>
              </a:spcBef>
            </a:pPr>
            <a:endParaRPr lang="en-GB" dirty="0">
              <a:cs typeface="Times New Roman" pitchFamily="18" charset="0"/>
            </a:endParaRPr>
          </a:p>
          <a:p>
            <a:pPr algn="just">
              <a:spcBef>
                <a:spcPts val="768"/>
              </a:spcBef>
            </a:pPr>
            <a:endParaRPr lang="en-GB" dirty="0">
              <a:cs typeface="Times New Roman" pitchFamily="18" charset="0"/>
            </a:endParaRP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34400" y="266700"/>
            <a:ext cx="406400" cy="406400"/>
          </a:xfrm>
          <a:prstGeom prst="rect">
            <a:avLst/>
          </a:prstGeom>
        </p:spPr>
      </p:pic>
      <p:pic>
        <p:nvPicPr>
          <p:cNvPr id="3" name="Audio 2">
            <a:hlinkClick r:id="" action="ppaction://media"/>
            <a:extLst>
              <a:ext uri="{FF2B5EF4-FFF2-40B4-BE49-F238E27FC236}">
                <a16:creationId xmlns:a16="http://schemas.microsoft.com/office/drawing/2014/main" id="{E1D00E72-BED9-480A-9FF3-E750104899CA}"/>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585200" y="6299200"/>
            <a:ext cx="406400" cy="406400"/>
          </a:xfrm>
          <a:prstGeom prst="rect">
            <a:avLst/>
          </a:prstGeom>
        </p:spPr>
      </p:pic>
      <p:sp>
        <p:nvSpPr>
          <p:cNvPr id="4" name="Slide Number Placeholder 3">
            <a:extLst>
              <a:ext uri="{FF2B5EF4-FFF2-40B4-BE49-F238E27FC236}">
                <a16:creationId xmlns:a16="http://schemas.microsoft.com/office/drawing/2014/main" id="{BB5F6CB1-6B16-4793-FCB1-2DF4F016B2BE}"/>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5</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2934114296"/>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389">
                                            <p:txEl>
                                              <p:pRg st="0" end="0"/>
                                            </p:txEl>
                                          </p:spTgt>
                                        </p:tgtEl>
                                        <p:attrNameLst>
                                          <p:attrName>style.visibility</p:attrName>
                                        </p:attrNameLst>
                                      </p:cBhvr>
                                      <p:to>
                                        <p:strVal val="visible"/>
                                      </p:to>
                                    </p:set>
                                    <p:animEffect transition="in" filter="fade">
                                      <p:cBhvr>
                                        <p:cTn id="11" dur="500"/>
                                        <p:tgtEl>
                                          <p:spTgt spid="1638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389">
                                            <p:txEl>
                                              <p:pRg st="1" end="1"/>
                                            </p:txEl>
                                          </p:spTgt>
                                        </p:tgtEl>
                                        <p:attrNameLst>
                                          <p:attrName>style.visibility</p:attrName>
                                        </p:attrNameLst>
                                      </p:cBhvr>
                                      <p:to>
                                        <p:strVal val="visible"/>
                                      </p:to>
                                    </p:set>
                                    <p:animEffect transition="in" filter="fade">
                                      <p:cBhvr>
                                        <p:cTn id="16" dur="500"/>
                                        <p:tgtEl>
                                          <p:spTgt spid="1638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389">
                                            <p:txEl>
                                              <p:pRg st="2" end="2"/>
                                            </p:txEl>
                                          </p:spTgt>
                                        </p:tgtEl>
                                        <p:attrNameLst>
                                          <p:attrName>style.visibility</p:attrName>
                                        </p:attrNameLst>
                                      </p:cBhvr>
                                      <p:to>
                                        <p:strVal val="visible"/>
                                      </p:to>
                                    </p:set>
                                    <p:animEffect transition="in" filter="fade">
                                      <p:cBhvr>
                                        <p:cTn id="21" dur="500"/>
                                        <p:tgtEl>
                                          <p:spTgt spid="163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4345" fill="hold"/>
                                        <p:tgtEl>
                                          <p:spTgt spid="2"/>
                                        </p:tgtEl>
                                      </p:cBhvr>
                                    </p:cmd>
                                  </p:childTnLst>
                                </p:cTn>
                              </p:par>
                            </p:childTnLst>
                          </p:cTn>
                        </p:par>
                      </p:childTnLst>
                    </p:cTn>
                  </p:par>
                </p:childTnLst>
              </p:cTn>
              <p:nextCondLst>
                <p:cond evt="onClick" delay="0">
                  <p:tgtEl>
                    <p:spTgt spid="2"/>
                  </p:tgtEl>
                </p:cond>
              </p:nextCondLst>
            </p:seq>
            <p:audio>
              <p:cMediaNode vol="80000">
                <p:cTn id="27" fill="hold" display="0">
                  <p:stCondLst>
                    <p:cond delay="indefinite"/>
                  </p:stCondLst>
                  <p:endCondLst>
                    <p:cond evt="onStopAudio" delay="0">
                      <p:tgtEl>
                        <p:sldTgt/>
                      </p:tgtEl>
                    </p:cond>
                  </p:endCondLst>
                </p:cTn>
                <p:tgtEl>
                  <p:spTgt spid="2"/>
                </p:tgtEl>
              </p:cMediaNode>
            </p:audio>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GB" dirty="0"/>
              <a:t>State Machine</a:t>
            </a:r>
          </a:p>
        </p:txBody>
      </p:sp>
      <p:sp>
        <p:nvSpPr>
          <p:cNvPr id="17413" name="Rectangle 3"/>
          <p:cNvSpPr>
            <a:spLocks noGrp="1" noChangeArrowheads="1"/>
          </p:cNvSpPr>
          <p:nvPr>
            <p:ph type="body" idx="1"/>
          </p:nvPr>
        </p:nvSpPr>
        <p:spPr/>
        <p:txBody>
          <a:bodyPr/>
          <a:lstStyle/>
          <a:p>
            <a:pPr algn="just">
              <a:spcBef>
                <a:spcPts val="768"/>
              </a:spcBef>
            </a:pPr>
            <a:r>
              <a:rPr lang="en-GB" dirty="0">
                <a:cs typeface="Times New Roman" pitchFamily="18" charset="0"/>
              </a:rPr>
              <a:t>An object may change states after an </a:t>
            </a:r>
            <a:r>
              <a:rPr lang="en-GB" i="1" dirty="0">
                <a:cs typeface="Times New Roman" pitchFamily="18" charset="0"/>
              </a:rPr>
              <a:t>event</a:t>
            </a:r>
            <a:r>
              <a:rPr lang="en-GB" dirty="0">
                <a:cs typeface="Times New Roman" pitchFamily="18" charset="0"/>
              </a:rPr>
              <a:t> (or </a:t>
            </a:r>
            <a:r>
              <a:rPr lang="en-GB" i="1" dirty="0">
                <a:cs typeface="Times New Roman" pitchFamily="18" charset="0"/>
              </a:rPr>
              <a:t>trigger</a:t>
            </a:r>
            <a:r>
              <a:rPr lang="en-GB" dirty="0">
                <a:cs typeface="Times New Roman" pitchFamily="18" charset="0"/>
              </a:rPr>
              <a:t>)</a:t>
            </a:r>
          </a:p>
          <a:p>
            <a:pPr lvl="1" algn="just">
              <a:spcBef>
                <a:spcPts val="768"/>
              </a:spcBef>
            </a:pPr>
            <a:r>
              <a:rPr lang="en-GB" dirty="0">
                <a:cs typeface="Times New Roman" pitchFamily="18" charset="0"/>
              </a:rPr>
              <a:t>The </a:t>
            </a:r>
            <a:r>
              <a:rPr lang="en-GB" i="1" dirty="0" err="1">
                <a:cs typeface="Times New Roman" pitchFamily="18" charset="0"/>
              </a:rPr>
              <a:t>loadWeapon</a:t>
            </a:r>
            <a:r>
              <a:rPr lang="en-GB" dirty="0">
                <a:cs typeface="Times New Roman" pitchFamily="18" charset="0"/>
              </a:rPr>
              <a:t> event changes the state of a Weapon object from Empty to Fully Loaded</a:t>
            </a:r>
          </a:p>
          <a:p>
            <a:r>
              <a:rPr lang="en-GB" dirty="0">
                <a:cs typeface="Times New Roman" pitchFamily="18" charset="0"/>
              </a:rPr>
              <a:t>A </a:t>
            </a:r>
            <a:r>
              <a:rPr lang="en-GB" i="1" dirty="0">
                <a:cs typeface="Times New Roman" pitchFamily="18" charset="0"/>
              </a:rPr>
              <a:t>State Machine</a:t>
            </a:r>
            <a:r>
              <a:rPr lang="en-GB" dirty="0">
                <a:cs typeface="Times New Roman" pitchFamily="18" charset="0"/>
              </a:rPr>
              <a:t> models the possible states of an object and how it moves from state to state</a:t>
            </a:r>
          </a:p>
          <a:p>
            <a:endParaRPr lang="en-GB" dirty="0">
              <a:latin typeface="Courier New" pitchFamily="49" charset="0"/>
              <a:cs typeface="Times New Roman" pitchFamily="18" charset="0"/>
            </a:endParaRPr>
          </a:p>
          <a:p>
            <a:endParaRPr lang="en-GB" dirty="0">
              <a:cs typeface="Times New Roman" pitchFamily="18" charset="0"/>
            </a:endParaRP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31200" y="249283"/>
            <a:ext cx="406400" cy="406400"/>
          </a:xfrm>
          <a:prstGeom prst="rect">
            <a:avLst/>
          </a:prstGeom>
        </p:spPr>
      </p:pic>
      <p:pic>
        <p:nvPicPr>
          <p:cNvPr id="4" name="Audio 3">
            <a:hlinkClick r:id="" action="ppaction://media"/>
            <a:extLst>
              <a:ext uri="{FF2B5EF4-FFF2-40B4-BE49-F238E27FC236}">
                <a16:creationId xmlns:a16="http://schemas.microsoft.com/office/drawing/2014/main" id="{D681DB93-2DF8-4B12-A343-5C954D92EE3E}"/>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585200" y="6299200"/>
            <a:ext cx="406400" cy="406400"/>
          </a:xfrm>
          <a:prstGeom prst="rect">
            <a:avLst/>
          </a:prstGeom>
        </p:spPr>
      </p:pic>
      <p:sp>
        <p:nvSpPr>
          <p:cNvPr id="3" name="Slide Number Placeholder 3">
            <a:extLst>
              <a:ext uri="{FF2B5EF4-FFF2-40B4-BE49-F238E27FC236}">
                <a16:creationId xmlns:a16="http://schemas.microsoft.com/office/drawing/2014/main" id="{132335D0-4A9F-AC94-648A-607521588AFF}"/>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6</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1262821553"/>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413">
                                            <p:txEl>
                                              <p:pRg st="1" end="1"/>
                                            </p:txEl>
                                          </p:spTgt>
                                        </p:tgtEl>
                                        <p:attrNameLst>
                                          <p:attrName>style.visibility</p:attrName>
                                        </p:attrNameLst>
                                      </p:cBhvr>
                                      <p:to>
                                        <p:strVal val="visible"/>
                                      </p:to>
                                    </p:set>
                                    <p:animEffect transition="in" filter="fade">
                                      <p:cBhvr>
                                        <p:cTn id="11" dur="500"/>
                                        <p:tgtEl>
                                          <p:spTgt spid="1741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413">
                                            <p:txEl>
                                              <p:pRg st="2" end="2"/>
                                            </p:txEl>
                                          </p:spTgt>
                                        </p:tgtEl>
                                        <p:attrNameLst>
                                          <p:attrName>style.visibility</p:attrName>
                                        </p:attrNameLst>
                                      </p:cBhvr>
                                      <p:to>
                                        <p:strVal val="visible"/>
                                      </p:to>
                                    </p:set>
                                    <p:animEffect transition="in" filter="fade">
                                      <p:cBhvr>
                                        <p:cTn id="16" dur="500"/>
                                        <p:tgtEl>
                                          <p:spTgt spid="174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47558" fill="hold"/>
                                        <p:tgtEl>
                                          <p:spTgt spid="2"/>
                                        </p:tgtEl>
                                      </p:cBhvr>
                                    </p:cmd>
                                  </p:childTnLst>
                                </p:cTn>
                              </p:par>
                            </p:childTnLst>
                          </p:cTn>
                        </p:par>
                      </p:childTnLst>
                    </p:cTn>
                  </p:par>
                </p:childTnLst>
              </p:cTn>
              <p:nextCondLst>
                <p:cond evt="onClick" delay="0">
                  <p:tgtEl>
                    <p:spTgt spid="2"/>
                  </p:tgtEl>
                </p:cond>
              </p:nextCondLst>
            </p:seq>
            <p:audio>
              <p:cMediaNode vol="80000">
                <p:cTn id="22" fill="hold" display="0">
                  <p:stCondLst>
                    <p:cond delay="indefinite"/>
                  </p:stCondLst>
                  <p:endCondLst>
                    <p:cond evt="onStopAudio" delay="0">
                      <p:tgtEl>
                        <p:sldTgt/>
                      </p:tgtEl>
                    </p:cond>
                  </p:endCondLst>
                </p:cTn>
                <p:tgtEl>
                  <p:spTgt spid="2"/>
                </p:tgtEl>
              </p:cMediaNode>
            </p:audio>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GB" dirty="0"/>
              <a:t>State Machine</a:t>
            </a:r>
          </a:p>
        </p:txBody>
      </p:sp>
      <p:sp>
        <p:nvSpPr>
          <p:cNvPr id="17413" name="Rectangle 3"/>
          <p:cNvSpPr>
            <a:spLocks noGrp="1" noChangeArrowheads="1"/>
          </p:cNvSpPr>
          <p:nvPr>
            <p:ph type="body" idx="1"/>
          </p:nvPr>
        </p:nvSpPr>
        <p:spPr/>
        <p:txBody>
          <a:bodyPr/>
          <a:lstStyle/>
          <a:p>
            <a:r>
              <a:rPr lang="en-GB" dirty="0">
                <a:cs typeface="Times New Roman" pitchFamily="18" charset="0"/>
              </a:rPr>
              <a:t>Example: Patrol object in a video game</a:t>
            </a:r>
          </a:p>
          <a:p>
            <a:pPr marL="0" indent="0">
              <a:buNone/>
            </a:pPr>
            <a:endParaRPr lang="en-GB" dirty="0">
              <a:cs typeface="Times New Roman" pitchFamily="18" charset="0"/>
            </a:endParaRPr>
          </a:p>
        </p:txBody>
      </p:sp>
      <p:pic>
        <p:nvPicPr>
          <p:cNvPr id="2" name="Picture 1"/>
          <p:cNvPicPr>
            <a:picLocks noChangeAspect="1"/>
          </p:cNvPicPr>
          <p:nvPr/>
        </p:nvPicPr>
        <p:blipFill>
          <a:blip r:embed="rId6"/>
          <a:stretch>
            <a:fillRect/>
          </a:stretch>
        </p:blipFill>
        <p:spPr>
          <a:xfrm>
            <a:off x="2549180" y="2209800"/>
            <a:ext cx="4198040" cy="3543300"/>
          </a:xfrm>
          <a:prstGeom prst="rect">
            <a:avLst/>
          </a:prstGeom>
        </p:spPr>
      </p:pic>
      <p:sp>
        <p:nvSpPr>
          <p:cNvPr id="3" name="TextBox 2"/>
          <p:cNvSpPr txBox="1"/>
          <p:nvPr/>
        </p:nvSpPr>
        <p:spPr>
          <a:xfrm>
            <a:off x="1066800" y="2362200"/>
            <a:ext cx="2342308" cy="369332"/>
          </a:xfrm>
          <a:prstGeom prst="rect">
            <a:avLst/>
          </a:prstGeom>
          <a:noFill/>
        </p:spPr>
        <p:txBody>
          <a:bodyPr wrap="none" rtlCol="0">
            <a:spAutoFit/>
          </a:bodyPr>
          <a:lstStyle/>
          <a:p>
            <a:r>
              <a:rPr lang="en-US" sz="1800" dirty="0">
                <a:solidFill>
                  <a:srgbClr val="FF0000"/>
                </a:solidFill>
              </a:rPr>
              <a:t>Initial </a:t>
            </a:r>
            <a:r>
              <a:rPr lang="en-US" sz="1800" dirty="0" err="1">
                <a:solidFill>
                  <a:srgbClr val="FF0000"/>
                </a:solidFill>
              </a:rPr>
              <a:t>pseudostate</a:t>
            </a:r>
            <a:endParaRPr lang="en-US" sz="1800" dirty="0">
              <a:solidFill>
                <a:srgbClr val="FF0000"/>
              </a:solidFill>
            </a:endParaRPr>
          </a:p>
        </p:txBody>
      </p:sp>
      <p:cxnSp>
        <p:nvCxnSpPr>
          <p:cNvPr id="6" name="Straight Arrow Connector 5"/>
          <p:cNvCxnSpPr>
            <a:stCxn id="3" idx="3"/>
          </p:cNvCxnSpPr>
          <p:nvPr/>
        </p:nvCxnSpPr>
        <p:spPr bwMode="auto">
          <a:xfrm>
            <a:off x="3409108" y="2546866"/>
            <a:ext cx="934292" cy="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9" name="TextBox 8"/>
          <p:cNvSpPr txBox="1"/>
          <p:nvPr/>
        </p:nvSpPr>
        <p:spPr>
          <a:xfrm>
            <a:off x="6477000" y="2982099"/>
            <a:ext cx="920445" cy="369332"/>
          </a:xfrm>
          <a:prstGeom prst="rect">
            <a:avLst/>
          </a:prstGeom>
          <a:noFill/>
        </p:spPr>
        <p:txBody>
          <a:bodyPr wrap="none" rtlCol="0">
            <a:spAutoFit/>
          </a:bodyPr>
          <a:lstStyle/>
          <a:p>
            <a:r>
              <a:rPr lang="en-US" sz="1800" dirty="0">
                <a:solidFill>
                  <a:srgbClr val="FF0000"/>
                </a:solidFill>
              </a:rPr>
              <a:t>States</a:t>
            </a:r>
          </a:p>
        </p:txBody>
      </p:sp>
      <p:cxnSp>
        <p:nvCxnSpPr>
          <p:cNvPr id="10" name="Straight Arrow Connector 9"/>
          <p:cNvCxnSpPr/>
          <p:nvPr/>
        </p:nvCxnSpPr>
        <p:spPr bwMode="auto">
          <a:xfrm flipH="1">
            <a:off x="5486402" y="3276600"/>
            <a:ext cx="990598" cy="381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14" name="Straight Arrow Connector 13"/>
          <p:cNvCxnSpPr/>
          <p:nvPr/>
        </p:nvCxnSpPr>
        <p:spPr bwMode="auto">
          <a:xfrm flipH="1">
            <a:off x="5410200" y="3351431"/>
            <a:ext cx="1337020" cy="1753969"/>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17" name="TextBox 16"/>
          <p:cNvSpPr txBox="1"/>
          <p:nvPr/>
        </p:nvSpPr>
        <p:spPr>
          <a:xfrm>
            <a:off x="1027303" y="3580644"/>
            <a:ext cx="1427635" cy="369332"/>
          </a:xfrm>
          <a:prstGeom prst="rect">
            <a:avLst/>
          </a:prstGeom>
          <a:noFill/>
        </p:spPr>
        <p:txBody>
          <a:bodyPr wrap="none" rtlCol="0">
            <a:spAutoFit/>
          </a:bodyPr>
          <a:lstStyle/>
          <a:p>
            <a:r>
              <a:rPr lang="en-US" sz="1800" dirty="0">
                <a:solidFill>
                  <a:srgbClr val="FF0000"/>
                </a:solidFill>
              </a:rPr>
              <a:t>Transitions</a:t>
            </a:r>
          </a:p>
        </p:txBody>
      </p:sp>
      <p:cxnSp>
        <p:nvCxnSpPr>
          <p:cNvPr id="18" name="Straight Arrow Connector 17"/>
          <p:cNvCxnSpPr/>
          <p:nvPr/>
        </p:nvCxnSpPr>
        <p:spPr bwMode="auto">
          <a:xfrm>
            <a:off x="2474816" y="3810000"/>
            <a:ext cx="2554384" cy="5334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2" name="Straight Arrow Connector 21"/>
          <p:cNvCxnSpPr/>
          <p:nvPr/>
        </p:nvCxnSpPr>
        <p:spPr bwMode="auto">
          <a:xfrm>
            <a:off x="2286000" y="3949976"/>
            <a:ext cx="1925659" cy="676275"/>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pic>
        <p:nvPicPr>
          <p:cNvPr id="11" name="Audio 10">
            <a:hlinkClick r:id="" action="ppaction://media"/>
            <a:extLst>
              <a:ext uri="{FF2B5EF4-FFF2-40B4-BE49-F238E27FC236}">
                <a16:creationId xmlns:a16="http://schemas.microsoft.com/office/drawing/2014/main" id="{1CCCFC29-34CD-234D-4CD6-E458FC6F22F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397193AC-39C3-ABFB-E0D3-06D4BC4EFBD9}"/>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7</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479855668"/>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11"/>
                </p:tgtEl>
              </p:cMediaNode>
            </p:audio>
          </p:childTnLst>
        </p:cTn>
      </p:par>
    </p:tnLst>
    <p:bldLst>
      <p:bldP spid="3" grpId="0"/>
      <p:bldP spid="9"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GB" dirty="0"/>
              <a:t>State Machine Example</a:t>
            </a:r>
          </a:p>
        </p:txBody>
      </p:sp>
      <p:sp>
        <p:nvSpPr>
          <p:cNvPr id="17413" name="Rectangle 3"/>
          <p:cNvSpPr>
            <a:spLocks noGrp="1" noChangeArrowheads="1"/>
          </p:cNvSpPr>
          <p:nvPr>
            <p:ph type="body" idx="1"/>
          </p:nvPr>
        </p:nvSpPr>
        <p:spPr/>
        <p:txBody>
          <a:bodyPr/>
          <a:lstStyle/>
          <a:p>
            <a:r>
              <a:rPr lang="en-GB" dirty="0">
                <a:cs typeface="Times New Roman" pitchFamily="18" charset="0"/>
              </a:rPr>
              <a:t>Example: In the Agate Advertising Agency system, every </a:t>
            </a:r>
            <a:r>
              <a:rPr lang="en-GB" dirty="0" err="1">
                <a:latin typeface="Courier New" pitchFamily="49" charset="0"/>
                <a:cs typeface="Courier New" pitchFamily="49" charset="0"/>
              </a:rPr>
              <a:t>StaffMember</a:t>
            </a:r>
            <a:r>
              <a:rPr lang="en-GB" dirty="0">
                <a:cs typeface="Times New Roman" pitchFamily="18" charset="0"/>
              </a:rPr>
              <a:t> is paid based on their </a:t>
            </a:r>
            <a:r>
              <a:rPr lang="en-GB" dirty="0" err="1">
                <a:latin typeface="Courier New" pitchFamily="49" charset="0"/>
                <a:cs typeface="Courier New" pitchFamily="49" charset="0"/>
              </a:rPr>
              <a:t>GradeRate</a:t>
            </a:r>
            <a:r>
              <a:rPr lang="en-GB" dirty="0">
                <a:cs typeface="Times New Roman" pitchFamily="18" charset="0"/>
              </a:rPr>
              <a:t>.</a:t>
            </a:r>
          </a:p>
          <a:p>
            <a:r>
              <a:rPr lang="en-GB" dirty="0">
                <a:cs typeface="Times New Roman" pitchFamily="18" charset="0"/>
              </a:rPr>
              <a:t>The possible states for a </a:t>
            </a:r>
            <a:r>
              <a:rPr lang="en-GB" dirty="0" err="1">
                <a:latin typeface="Courier New" pitchFamily="49" charset="0"/>
                <a:cs typeface="Courier New" pitchFamily="49" charset="0"/>
              </a:rPr>
              <a:t>GradeRate</a:t>
            </a:r>
            <a:r>
              <a:rPr lang="en-GB" dirty="0">
                <a:cs typeface="Times New Roman" pitchFamily="18" charset="0"/>
              </a:rPr>
              <a:t> object are Pending, Active or Lapsed.</a:t>
            </a:r>
          </a:p>
          <a:p>
            <a:r>
              <a:rPr lang="en-GB" dirty="0">
                <a:cs typeface="Times New Roman" pitchFamily="18" charset="0"/>
              </a:rPr>
              <a:t>The current state of a </a:t>
            </a:r>
            <a:r>
              <a:rPr lang="en-GB" dirty="0" err="1">
                <a:latin typeface="Courier New" pitchFamily="49" charset="0"/>
                <a:cs typeface="Courier New" pitchFamily="49" charset="0"/>
              </a:rPr>
              <a:t>GradeRate</a:t>
            </a:r>
            <a:r>
              <a:rPr lang="en-GB" dirty="0">
                <a:cs typeface="Times New Roman" pitchFamily="18" charset="0"/>
              </a:rPr>
              <a:t> object can be determined by the two attributes </a:t>
            </a:r>
            <a:r>
              <a:rPr lang="en-GB" dirty="0" err="1">
                <a:latin typeface="Courier New" pitchFamily="49" charset="0"/>
                <a:cs typeface="Times New Roman" pitchFamily="18" charset="0"/>
              </a:rPr>
              <a:t>rateStartDate</a:t>
            </a:r>
            <a:r>
              <a:rPr lang="en-GB" dirty="0">
                <a:cs typeface="Times New Roman" pitchFamily="18" charset="0"/>
              </a:rPr>
              <a:t> and </a:t>
            </a:r>
            <a:r>
              <a:rPr lang="en-GB" dirty="0" err="1">
                <a:latin typeface="Courier New" pitchFamily="49" charset="0"/>
                <a:cs typeface="Times New Roman" pitchFamily="18" charset="0"/>
              </a:rPr>
              <a:t>rateFinishDate</a:t>
            </a:r>
            <a:endParaRPr lang="en-GB" dirty="0">
              <a:latin typeface="Courier New" pitchFamily="49" charset="0"/>
              <a:cs typeface="Times New Roman" pitchFamily="18" charset="0"/>
            </a:endParaRP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31200" y="249283"/>
            <a:ext cx="406400" cy="406400"/>
          </a:xfrm>
          <a:prstGeom prst="rect">
            <a:avLst/>
          </a:prstGeom>
        </p:spPr>
      </p:pic>
      <p:pic>
        <p:nvPicPr>
          <p:cNvPr id="14" name="Audio 13">
            <a:hlinkClick r:id="" action="ppaction://media"/>
            <a:extLst>
              <a:ext uri="{FF2B5EF4-FFF2-40B4-BE49-F238E27FC236}">
                <a16:creationId xmlns:a16="http://schemas.microsoft.com/office/drawing/2014/main" id="{2B53EB76-1578-8AC7-1DC1-6FD8C02FC6B9}"/>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203125" t="-203125" r="-203125" b="-203125"/>
          <a:stretch>
            <a:fillRect/>
          </a:stretch>
        </p:blipFill>
        <p:spPr>
          <a:xfrm>
            <a:off x="7004304" y="4718304"/>
            <a:ext cx="2057400" cy="2057400"/>
          </a:xfrm>
          <a:prstGeom prst="ellipse">
            <a:avLst/>
          </a:prstGeom>
        </p:spPr>
      </p:pic>
      <p:sp>
        <p:nvSpPr>
          <p:cNvPr id="17" name="Slide Number Placeholder 3">
            <a:extLst>
              <a:ext uri="{FF2B5EF4-FFF2-40B4-BE49-F238E27FC236}">
                <a16:creationId xmlns:a16="http://schemas.microsoft.com/office/drawing/2014/main" id="{3B065025-8162-F478-19EB-44DD1B0D8DA1}"/>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8</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2004370299"/>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413">
                                            <p:txEl>
                                              <p:pRg st="1" end="1"/>
                                            </p:txEl>
                                          </p:spTgt>
                                        </p:tgtEl>
                                        <p:attrNameLst>
                                          <p:attrName>style.visibility</p:attrName>
                                        </p:attrNameLst>
                                      </p:cBhvr>
                                      <p:to>
                                        <p:strVal val="visible"/>
                                      </p:to>
                                    </p:set>
                                    <p:animEffect transition="in" filter="fade">
                                      <p:cBhvr>
                                        <p:cTn id="11" dur="500"/>
                                        <p:tgtEl>
                                          <p:spTgt spid="1741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413">
                                            <p:txEl>
                                              <p:pRg st="2" end="2"/>
                                            </p:txEl>
                                          </p:spTgt>
                                        </p:tgtEl>
                                        <p:attrNameLst>
                                          <p:attrName>style.visibility</p:attrName>
                                        </p:attrNameLst>
                                      </p:cBhvr>
                                      <p:to>
                                        <p:strVal val="visible"/>
                                      </p:to>
                                    </p:set>
                                    <p:animEffect transition="in" filter="fade">
                                      <p:cBhvr>
                                        <p:cTn id="16" dur="500"/>
                                        <p:tgtEl>
                                          <p:spTgt spid="174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47558" fill="hold"/>
                                        <p:tgtEl>
                                          <p:spTgt spid="2"/>
                                        </p:tgtEl>
                                      </p:cBhvr>
                                    </p:cmd>
                                  </p:childTnLst>
                                </p:cTn>
                              </p:par>
                            </p:childTnLst>
                          </p:cTn>
                        </p:par>
                      </p:childTnLst>
                    </p:cTn>
                  </p:par>
                </p:childTnLst>
              </p:cTn>
              <p:nextCondLst>
                <p:cond evt="onClick" delay="0">
                  <p:tgtEl>
                    <p:spTgt spid="2"/>
                  </p:tgtEl>
                </p:cond>
              </p:nextCondLst>
            </p:seq>
            <p:audio>
              <p:cMediaNode vol="80000">
                <p:cTn id="22" fill="hold" display="0">
                  <p:stCondLst>
                    <p:cond delay="indefinite"/>
                  </p:stCondLst>
                  <p:endCondLst>
                    <p:cond evt="onStopAudio" delay="0">
                      <p:tgtEl>
                        <p:sldTgt/>
                      </p:tgtEl>
                    </p:cond>
                  </p:endCondLst>
                </p:cTn>
                <p:tgtEl>
                  <p:spTgt spid="2"/>
                </p:tgtEl>
              </p:cMediaNode>
            </p:audio>
            <p:audio isNarration="1">
              <p:cMediaNode vol="80000" showWhenStopped="0">
                <p:cTn id="23" fill="hold" display="0">
                  <p:stCondLst>
                    <p:cond delay="indefinite"/>
                  </p:stCondLst>
                  <p:endCondLst>
                    <p:cond evt="onStopAudio" delay="0">
                      <p:tgtEl>
                        <p:sldTgt/>
                      </p:tgtEl>
                    </p:cond>
                  </p:endCondLst>
                </p:cTn>
                <p:tgtEl>
                  <p:spTgt spid="14"/>
                </p:tgtEl>
              </p:cMediaNode>
            </p:audio>
          </p:childTnLst>
        </p:cTn>
      </p:par>
    </p:tnLst>
    <p:bldLst>
      <p:bldP spid="174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GB" dirty="0"/>
              <a:t>State Machine</a:t>
            </a:r>
          </a:p>
        </p:txBody>
      </p:sp>
      <p:sp>
        <p:nvSpPr>
          <p:cNvPr id="18438" name="Text Box 36"/>
          <p:cNvSpPr txBox="1">
            <a:spLocks noChangeArrowheads="1"/>
          </p:cNvSpPr>
          <p:nvPr/>
        </p:nvSpPr>
        <p:spPr bwMode="auto">
          <a:xfrm>
            <a:off x="458788" y="244475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solidFill>
                <a:srgbClr val="66FFFF"/>
              </a:solidFill>
            </a:endParaRPr>
          </a:p>
        </p:txBody>
      </p:sp>
      <p:pic>
        <p:nvPicPr>
          <p:cNvPr id="307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6399" y="914399"/>
            <a:ext cx="5791201" cy="533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34400" y="170906"/>
            <a:ext cx="406400" cy="406400"/>
          </a:xfrm>
          <a:prstGeom prst="rect">
            <a:avLst/>
          </a:prstGeom>
        </p:spPr>
      </p:pic>
      <p:sp>
        <p:nvSpPr>
          <p:cNvPr id="4" name="Freeform: Shape 3">
            <a:extLst>
              <a:ext uri="{FF2B5EF4-FFF2-40B4-BE49-F238E27FC236}">
                <a16:creationId xmlns:a16="http://schemas.microsoft.com/office/drawing/2014/main" id="{75AD56F9-1EEF-4C0D-8C75-EA329D038D90}"/>
              </a:ext>
            </a:extLst>
          </p:cNvPr>
          <p:cNvSpPr/>
          <p:nvPr/>
        </p:nvSpPr>
        <p:spPr bwMode="auto">
          <a:xfrm>
            <a:off x="2041405" y="1767155"/>
            <a:ext cx="1585373" cy="955497"/>
          </a:xfrm>
          <a:custGeom>
            <a:avLst/>
            <a:gdLst>
              <a:gd name="connsiteX0" fmla="*/ 13426 w 1585373"/>
              <a:gd name="connsiteY0" fmla="*/ 61645 h 955497"/>
              <a:gd name="connsiteX1" fmla="*/ 13426 w 1585373"/>
              <a:gd name="connsiteY1" fmla="*/ 61645 h 955497"/>
              <a:gd name="connsiteX2" fmla="*/ 13426 w 1585373"/>
              <a:gd name="connsiteY2" fmla="*/ 626724 h 955497"/>
              <a:gd name="connsiteX3" fmla="*/ 3152 w 1585373"/>
              <a:gd name="connsiteY3" fmla="*/ 678094 h 955497"/>
              <a:gd name="connsiteX4" fmla="*/ 33975 w 1585373"/>
              <a:gd name="connsiteY4" fmla="*/ 852755 h 955497"/>
              <a:gd name="connsiteX5" fmla="*/ 64797 w 1585373"/>
              <a:gd name="connsiteY5" fmla="*/ 873303 h 955497"/>
              <a:gd name="connsiteX6" fmla="*/ 116168 w 1585373"/>
              <a:gd name="connsiteY6" fmla="*/ 883578 h 955497"/>
              <a:gd name="connsiteX7" fmla="*/ 208635 w 1585373"/>
              <a:gd name="connsiteY7" fmla="*/ 914400 h 955497"/>
              <a:gd name="connsiteX8" fmla="*/ 383296 w 1585373"/>
              <a:gd name="connsiteY8" fmla="*/ 945223 h 955497"/>
              <a:gd name="connsiteX9" fmla="*/ 640150 w 1585373"/>
              <a:gd name="connsiteY9" fmla="*/ 955497 h 955497"/>
              <a:gd name="connsiteX10" fmla="*/ 1010020 w 1585373"/>
              <a:gd name="connsiteY10" fmla="*/ 945223 h 955497"/>
              <a:gd name="connsiteX11" fmla="*/ 1051116 w 1585373"/>
              <a:gd name="connsiteY11" fmla="*/ 934948 h 955497"/>
              <a:gd name="connsiteX12" fmla="*/ 1143584 w 1585373"/>
              <a:gd name="connsiteY12" fmla="*/ 924674 h 955497"/>
              <a:gd name="connsiteX13" fmla="*/ 1174406 w 1585373"/>
              <a:gd name="connsiteY13" fmla="*/ 914400 h 955497"/>
              <a:gd name="connsiteX14" fmla="*/ 1318244 w 1585373"/>
              <a:gd name="connsiteY14" fmla="*/ 893852 h 955497"/>
              <a:gd name="connsiteX15" fmla="*/ 1390164 w 1585373"/>
              <a:gd name="connsiteY15" fmla="*/ 863029 h 955497"/>
              <a:gd name="connsiteX16" fmla="*/ 1431260 w 1585373"/>
              <a:gd name="connsiteY16" fmla="*/ 852755 h 955497"/>
              <a:gd name="connsiteX17" fmla="*/ 1534002 w 1585373"/>
              <a:gd name="connsiteY17" fmla="*/ 821933 h 955497"/>
              <a:gd name="connsiteX18" fmla="*/ 1564824 w 1585373"/>
              <a:gd name="connsiteY18" fmla="*/ 801384 h 955497"/>
              <a:gd name="connsiteX19" fmla="*/ 1585373 w 1585373"/>
              <a:gd name="connsiteY19" fmla="*/ 739739 h 955497"/>
              <a:gd name="connsiteX20" fmla="*/ 1544276 w 1585373"/>
              <a:gd name="connsiteY20" fmla="*/ 657546 h 955497"/>
              <a:gd name="connsiteX21" fmla="*/ 1503179 w 1585373"/>
              <a:gd name="connsiteY21" fmla="*/ 575353 h 955497"/>
              <a:gd name="connsiteX22" fmla="*/ 1472357 w 1585373"/>
              <a:gd name="connsiteY22" fmla="*/ 565079 h 955497"/>
              <a:gd name="connsiteX23" fmla="*/ 1349067 w 1585373"/>
              <a:gd name="connsiteY23" fmla="*/ 544530 h 955497"/>
              <a:gd name="connsiteX24" fmla="*/ 1287422 w 1585373"/>
              <a:gd name="connsiteY24" fmla="*/ 523982 h 955497"/>
              <a:gd name="connsiteX25" fmla="*/ 1256599 w 1585373"/>
              <a:gd name="connsiteY25" fmla="*/ 513708 h 955497"/>
              <a:gd name="connsiteX26" fmla="*/ 1194955 w 1585373"/>
              <a:gd name="connsiteY26" fmla="*/ 482885 h 955497"/>
              <a:gd name="connsiteX27" fmla="*/ 1153858 w 1585373"/>
              <a:gd name="connsiteY27" fmla="*/ 472611 h 955497"/>
              <a:gd name="connsiteX28" fmla="*/ 1081939 w 1585373"/>
              <a:gd name="connsiteY28" fmla="*/ 452063 h 955497"/>
              <a:gd name="connsiteX29" fmla="*/ 1030568 w 1585373"/>
              <a:gd name="connsiteY29" fmla="*/ 400692 h 955497"/>
              <a:gd name="connsiteX30" fmla="*/ 989471 w 1585373"/>
              <a:gd name="connsiteY30" fmla="*/ 349321 h 955497"/>
              <a:gd name="connsiteX31" fmla="*/ 948375 w 1585373"/>
              <a:gd name="connsiteY31" fmla="*/ 328773 h 955497"/>
              <a:gd name="connsiteX32" fmla="*/ 938101 w 1585373"/>
              <a:gd name="connsiteY32" fmla="*/ 297951 h 955497"/>
              <a:gd name="connsiteX33" fmla="*/ 866182 w 1585373"/>
              <a:gd name="connsiteY33" fmla="*/ 267128 h 955497"/>
              <a:gd name="connsiteX34" fmla="*/ 804537 w 1585373"/>
              <a:gd name="connsiteY34" fmla="*/ 236306 h 955497"/>
              <a:gd name="connsiteX35" fmla="*/ 701795 w 1585373"/>
              <a:gd name="connsiteY35" fmla="*/ 164387 h 955497"/>
              <a:gd name="connsiteX36" fmla="*/ 640150 w 1585373"/>
              <a:gd name="connsiteY36" fmla="*/ 143838 h 955497"/>
              <a:gd name="connsiteX37" fmla="*/ 537408 w 1585373"/>
              <a:gd name="connsiteY37" fmla="*/ 102742 h 955497"/>
              <a:gd name="connsiteX38" fmla="*/ 455215 w 1585373"/>
              <a:gd name="connsiteY38" fmla="*/ 71919 h 955497"/>
              <a:gd name="connsiteX39" fmla="*/ 373022 w 1585373"/>
              <a:gd name="connsiteY39" fmla="*/ 51371 h 955497"/>
              <a:gd name="connsiteX40" fmla="*/ 280555 w 1585373"/>
              <a:gd name="connsiteY40" fmla="*/ 10274 h 955497"/>
              <a:gd name="connsiteX41" fmla="*/ 249732 w 1585373"/>
              <a:gd name="connsiteY41" fmla="*/ 0 h 955497"/>
              <a:gd name="connsiteX42" fmla="*/ 95620 w 1585373"/>
              <a:gd name="connsiteY42" fmla="*/ 10274 h 955497"/>
              <a:gd name="connsiteX43" fmla="*/ 85346 w 1585373"/>
              <a:gd name="connsiteY43" fmla="*/ 41097 h 955497"/>
              <a:gd name="connsiteX44" fmla="*/ 13426 w 1585373"/>
              <a:gd name="connsiteY44" fmla="*/ 61645 h 95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85373" h="955497">
                <a:moveTo>
                  <a:pt x="13426" y="61645"/>
                </a:moveTo>
                <a:lnTo>
                  <a:pt x="13426" y="61645"/>
                </a:lnTo>
                <a:cubicBezTo>
                  <a:pt x="29888" y="325023"/>
                  <a:pt x="30334" y="254755"/>
                  <a:pt x="13426" y="626724"/>
                </a:cubicBezTo>
                <a:cubicBezTo>
                  <a:pt x="12633" y="644168"/>
                  <a:pt x="6577" y="660971"/>
                  <a:pt x="3152" y="678094"/>
                </a:cubicBezTo>
                <a:cubicBezTo>
                  <a:pt x="9807" y="777928"/>
                  <a:pt x="-22178" y="807833"/>
                  <a:pt x="33975" y="852755"/>
                </a:cubicBezTo>
                <a:cubicBezTo>
                  <a:pt x="43617" y="860469"/>
                  <a:pt x="53235" y="868967"/>
                  <a:pt x="64797" y="873303"/>
                </a:cubicBezTo>
                <a:cubicBezTo>
                  <a:pt x="81148" y="879435"/>
                  <a:pt x="99044" y="880153"/>
                  <a:pt x="116168" y="883578"/>
                </a:cubicBezTo>
                <a:cubicBezTo>
                  <a:pt x="167450" y="917765"/>
                  <a:pt x="129538" y="898581"/>
                  <a:pt x="208635" y="914400"/>
                </a:cubicBezTo>
                <a:cubicBezTo>
                  <a:pt x="299840" y="932641"/>
                  <a:pt x="215333" y="931963"/>
                  <a:pt x="383296" y="945223"/>
                </a:cubicBezTo>
                <a:cubicBezTo>
                  <a:pt x="468717" y="951967"/>
                  <a:pt x="554532" y="952072"/>
                  <a:pt x="640150" y="955497"/>
                </a:cubicBezTo>
                <a:cubicBezTo>
                  <a:pt x="763440" y="952072"/>
                  <a:pt x="886836" y="951382"/>
                  <a:pt x="1010020" y="945223"/>
                </a:cubicBezTo>
                <a:cubicBezTo>
                  <a:pt x="1024123" y="944518"/>
                  <a:pt x="1037160" y="937095"/>
                  <a:pt x="1051116" y="934948"/>
                </a:cubicBezTo>
                <a:cubicBezTo>
                  <a:pt x="1081768" y="930232"/>
                  <a:pt x="1112761" y="928099"/>
                  <a:pt x="1143584" y="924674"/>
                </a:cubicBezTo>
                <a:cubicBezTo>
                  <a:pt x="1153858" y="921249"/>
                  <a:pt x="1163900" y="917027"/>
                  <a:pt x="1174406" y="914400"/>
                </a:cubicBezTo>
                <a:cubicBezTo>
                  <a:pt x="1226745" y="901315"/>
                  <a:pt x="1260707" y="900245"/>
                  <a:pt x="1318244" y="893852"/>
                </a:cubicBezTo>
                <a:cubicBezTo>
                  <a:pt x="1436226" y="864357"/>
                  <a:pt x="1290833" y="905600"/>
                  <a:pt x="1390164" y="863029"/>
                </a:cubicBezTo>
                <a:cubicBezTo>
                  <a:pt x="1403143" y="857467"/>
                  <a:pt x="1417735" y="856812"/>
                  <a:pt x="1431260" y="852755"/>
                </a:cubicBezTo>
                <a:cubicBezTo>
                  <a:pt x="1556321" y="815237"/>
                  <a:pt x="1439282" y="845612"/>
                  <a:pt x="1534002" y="821933"/>
                </a:cubicBezTo>
                <a:cubicBezTo>
                  <a:pt x="1544276" y="815083"/>
                  <a:pt x="1558280" y="811855"/>
                  <a:pt x="1564824" y="801384"/>
                </a:cubicBezTo>
                <a:cubicBezTo>
                  <a:pt x="1576304" y="783016"/>
                  <a:pt x="1585373" y="739739"/>
                  <a:pt x="1585373" y="739739"/>
                </a:cubicBezTo>
                <a:cubicBezTo>
                  <a:pt x="1558021" y="575640"/>
                  <a:pt x="1601350" y="743158"/>
                  <a:pt x="1544276" y="657546"/>
                </a:cubicBezTo>
                <a:cubicBezTo>
                  <a:pt x="1500050" y="591206"/>
                  <a:pt x="1578611" y="638212"/>
                  <a:pt x="1503179" y="575353"/>
                </a:cubicBezTo>
                <a:cubicBezTo>
                  <a:pt x="1494859" y="568420"/>
                  <a:pt x="1482976" y="567203"/>
                  <a:pt x="1472357" y="565079"/>
                </a:cubicBezTo>
                <a:cubicBezTo>
                  <a:pt x="1431503" y="556908"/>
                  <a:pt x="1388593" y="557705"/>
                  <a:pt x="1349067" y="544530"/>
                </a:cubicBezTo>
                <a:lnTo>
                  <a:pt x="1287422" y="523982"/>
                </a:lnTo>
                <a:cubicBezTo>
                  <a:pt x="1277148" y="520557"/>
                  <a:pt x="1266286" y="518551"/>
                  <a:pt x="1256599" y="513708"/>
                </a:cubicBezTo>
                <a:cubicBezTo>
                  <a:pt x="1236051" y="503434"/>
                  <a:pt x="1216285" y="491417"/>
                  <a:pt x="1194955" y="482885"/>
                </a:cubicBezTo>
                <a:cubicBezTo>
                  <a:pt x="1181844" y="477641"/>
                  <a:pt x="1167435" y="476490"/>
                  <a:pt x="1153858" y="472611"/>
                </a:cubicBezTo>
                <a:cubicBezTo>
                  <a:pt x="1050671" y="443130"/>
                  <a:pt x="1210424" y="484184"/>
                  <a:pt x="1081939" y="452063"/>
                </a:cubicBezTo>
                <a:cubicBezTo>
                  <a:pt x="1064815" y="434939"/>
                  <a:pt x="1044001" y="420841"/>
                  <a:pt x="1030568" y="400692"/>
                </a:cubicBezTo>
                <a:cubicBezTo>
                  <a:pt x="1019576" y="384204"/>
                  <a:pt x="1007039" y="361033"/>
                  <a:pt x="989471" y="349321"/>
                </a:cubicBezTo>
                <a:cubicBezTo>
                  <a:pt x="976728" y="340825"/>
                  <a:pt x="962074" y="335622"/>
                  <a:pt x="948375" y="328773"/>
                </a:cubicBezTo>
                <a:cubicBezTo>
                  <a:pt x="944950" y="318499"/>
                  <a:pt x="945759" y="305609"/>
                  <a:pt x="938101" y="297951"/>
                </a:cubicBezTo>
                <a:cubicBezTo>
                  <a:pt x="916721" y="276571"/>
                  <a:pt x="890744" y="279409"/>
                  <a:pt x="866182" y="267128"/>
                </a:cubicBezTo>
                <a:cubicBezTo>
                  <a:pt x="786515" y="227295"/>
                  <a:pt x="882008" y="262130"/>
                  <a:pt x="804537" y="236306"/>
                </a:cubicBezTo>
                <a:cubicBezTo>
                  <a:pt x="778762" y="216975"/>
                  <a:pt x="727097" y="177038"/>
                  <a:pt x="701795" y="164387"/>
                </a:cubicBezTo>
                <a:cubicBezTo>
                  <a:pt x="682422" y="154700"/>
                  <a:pt x="659523" y="153524"/>
                  <a:pt x="640150" y="143838"/>
                </a:cubicBezTo>
                <a:cubicBezTo>
                  <a:pt x="597631" y="122579"/>
                  <a:pt x="588197" y="115440"/>
                  <a:pt x="537408" y="102742"/>
                </a:cubicBezTo>
                <a:cubicBezTo>
                  <a:pt x="382356" y="63975"/>
                  <a:pt x="616429" y="125656"/>
                  <a:pt x="455215" y="71919"/>
                </a:cubicBezTo>
                <a:cubicBezTo>
                  <a:pt x="428423" y="62989"/>
                  <a:pt x="373022" y="51371"/>
                  <a:pt x="373022" y="51371"/>
                </a:cubicBezTo>
                <a:cubicBezTo>
                  <a:pt x="324178" y="18809"/>
                  <a:pt x="353911" y="34727"/>
                  <a:pt x="280555" y="10274"/>
                </a:cubicBezTo>
                <a:lnTo>
                  <a:pt x="249732" y="0"/>
                </a:lnTo>
                <a:cubicBezTo>
                  <a:pt x="198361" y="3425"/>
                  <a:pt x="145567" y="-2213"/>
                  <a:pt x="95620" y="10274"/>
                </a:cubicBezTo>
                <a:cubicBezTo>
                  <a:pt x="85113" y="12901"/>
                  <a:pt x="94159" y="34802"/>
                  <a:pt x="85346" y="41097"/>
                </a:cubicBezTo>
                <a:cubicBezTo>
                  <a:pt x="67721" y="53687"/>
                  <a:pt x="25413" y="58220"/>
                  <a:pt x="13426" y="61645"/>
                </a:cubicBezTo>
                <a:close/>
              </a:path>
            </a:pathLst>
          </a:cu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5" name="Rectangle 4">
            <a:extLst>
              <a:ext uri="{FF2B5EF4-FFF2-40B4-BE49-F238E27FC236}">
                <a16:creationId xmlns:a16="http://schemas.microsoft.com/office/drawing/2014/main" id="{D8B860EB-2963-446A-AE2E-D3DB8575D92D}"/>
              </a:ext>
            </a:extLst>
          </p:cNvPr>
          <p:cNvSpPr/>
          <p:nvPr/>
        </p:nvSpPr>
        <p:spPr bwMode="auto">
          <a:xfrm>
            <a:off x="4953000" y="1143000"/>
            <a:ext cx="1371600" cy="624155"/>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10" name="Rectangle 9">
            <a:extLst>
              <a:ext uri="{FF2B5EF4-FFF2-40B4-BE49-F238E27FC236}">
                <a16:creationId xmlns:a16="http://schemas.microsoft.com/office/drawing/2014/main" id="{379D3207-51DD-4CE5-929B-2ABD7FF0424F}"/>
              </a:ext>
            </a:extLst>
          </p:cNvPr>
          <p:cNvSpPr/>
          <p:nvPr/>
        </p:nvSpPr>
        <p:spPr bwMode="auto">
          <a:xfrm>
            <a:off x="5554040" y="2274013"/>
            <a:ext cx="1761160" cy="955497"/>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11" name="Rectangle 10">
            <a:extLst>
              <a:ext uri="{FF2B5EF4-FFF2-40B4-BE49-F238E27FC236}">
                <a16:creationId xmlns:a16="http://schemas.microsoft.com/office/drawing/2014/main" id="{A929F6DA-3D0D-444D-834E-AD8E9E1F2CDF}"/>
              </a:ext>
            </a:extLst>
          </p:cNvPr>
          <p:cNvSpPr/>
          <p:nvPr/>
        </p:nvSpPr>
        <p:spPr bwMode="auto">
          <a:xfrm>
            <a:off x="1901576" y="3352800"/>
            <a:ext cx="2198668" cy="782550"/>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12" name="Rectangle 11">
            <a:extLst>
              <a:ext uri="{FF2B5EF4-FFF2-40B4-BE49-F238E27FC236}">
                <a16:creationId xmlns:a16="http://schemas.microsoft.com/office/drawing/2014/main" id="{CD3C47E4-D8AF-418A-AAD7-878DD7961911}"/>
              </a:ext>
            </a:extLst>
          </p:cNvPr>
          <p:cNvSpPr/>
          <p:nvPr/>
        </p:nvSpPr>
        <p:spPr bwMode="auto">
          <a:xfrm>
            <a:off x="4758220" y="5090846"/>
            <a:ext cx="2023580" cy="955497"/>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sp>
        <p:nvSpPr>
          <p:cNvPr id="13" name="Rectangle 12">
            <a:extLst>
              <a:ext uri="{FF2B5EF4-FFF2-40B4-BE49-F238E27FC236}">
                <a16:creationId xmlns:a16="http://schemas.microsoft.com/office/drawing/2014/main" id="{8CCE1791-86B4-48B8-BADB-42476C393EAE}"/>
              </a:ext>
            </a:extLst>
          </p:cNvPr>
          <p:cNvSpPr/>
          <p:nvPr/>
        </p:nvSpPr>
        <p:spPr bwMode="auto">
          <a:xfrm>
            <a:off x="2041405" y="5470985"/>
            <a:ext cx="1791983" cy="472616"/>
          </a:xfrm>
          <a:prstGeom prst="rect">
            <a:avLst/>
          </a:prstGeom>
          <a:solidFill>
            <a:schemeClr val="bg1"/>
          </a:solidFill>
          <a:ln w="12700" cap="flat" cmpd="sng" algn="ctr">
            <a:noFill/>
            <a:prstDash val="solid"/>
            <a:round/>
            <a:headEnd type="none" w="sm" len="sm"/>
            <a:tailEnd type="stealth" w="lg" len="lg"/>
          </a:ln>
          <a:effectLst/>
        </p:spPr>
        <p:txBody>
          <a:bodyPr vert="horz" wrap="square" lIns="91440" tIns="45720" rIns="91440" bIns="45720" numCol="1" rtlCol="0" anchor="t" anchorCtr="0" compatLnSpc="1">
            <a:prstTxWarp prst="textNoShape">
              <a:avLst/>
            </a:prstTxWarp>
          </a:bodyPr>
          <a:lstStyle/>
          <a:p>
            <a:pPr algn="ctr" eaLnBrk="1" hangingPunct="1"/>
            <a:endParaRPr lang="en-GB" sz="2000" dirty="0">
              <a:latin typeface="Arial Narrow" pitchFamily="34" charset="0"/>
              <a:cs typeface="Times New Roman" pitchFamily="18" charset="0"/>
            </a:endParaRPr>
          </a:p>
        </p:txBody>
      </p:sp>
      <p:pic>
        <p:nvPicPr>
          <p:cNvPr id="8" name="Audio 7">
            <a:hlinkClick r:id="" action="ppaction://media"/>
            <a:extLst>
              <a:ext uri="{FF2B5EF4-FFF2-40B4-BE49-F238E27FC236}">
                <a16:creationId xmlns:a16="http://schemas.microsoft.com/office/drawing/2014/main" id="{6C918B10-7504-B0C6-02E9-9233EA58F595}"/>
              </a:ext>
            </a:extLst>
          </p:cNvPr>
          <p:cNvPicPr>
            <a:picLocks noChangeAspect="1"/>
          </p:cNvPicPr>
          <p:nvPr>
            <a:audioFile r:link="rId5"/>
            <p:extLst>
              <p:ext uri="{DAA4B4D4-6D71-4841-9C94-3DE7FCFB9230}">
                <p14:media xmlns:p14="http://schemas.microsoft.com/office/powerpoint/2010/main" r:embed="rId4"/>
              </p:ext>
            </p:extLst>
          </p:nvPr>
        </p:nvPicPr>
        <p:blipFill>
          <a:blip r:embed="rId9"/>
          <a:srcRect l="-203125" t="-203125" r="-203125" b="-203125"/>
          <a:stretch>
            <a:fillRect/>
          </a:stretch>
        </p:blipFill>
        <p:spPr>
          <a:xfrm>
            <a:off x="7004304" y="4718304"/>
            <a:ext cx="2057400" cy="2057400"/>
          </a:xfrm>
          <a:prstGeom prst="ellipse">
            <a:avLst/>
          </a:prstGeom>
        </p:spPr>
      </p:pic>
      <p:sp>
        <p:nvSpPr>
          <p:cNvPr id="15" name="Slide Number Placeholder 3">
            <a:extLst>
              <a:ext uri="{FF2B5EF4-FFF2-40B4-BE49-F238E27FC236}">
                <a16:creationId xmlns:a16="http://schemas.microsoft.com/office/drawing/2014/main" id="{D137A46B-C53D-D1E8-ED19-82A032BEACED}"/>
              </a:ext>
            </a:extLst>
          </p:cNvPr>
          <p:cNvSpPr>
            <a:spLocks noGrp="1"/>
          </p:cNvSpPr>
          <p:nvPr>
            <p:ph type="sldNum" sz="quarter" idx="4"/>
          </p:nvPr>
        </p:nvSpPr>
        <p:spPr>
          <a:xfrm>
            <a:off x="4419600" y="64008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r>
              <a:rPr lang="en-US" sz="1200" dirty="0">
                <a:latin typeface="Arial Narrow" pitchFamily="34" charset="0"/>
              </a:rPr>
              <a:t>  Lecture </a:t>
            </a:r>
            <a:r>
              <a:rPr lang="en-US" sz="1200" dirty="0">
                <a:solidFill>
                  <a:srgbClr val="FF0000"/>
                </a:solidFill>
                <a:latin typeface="Arial Narrow" pitchFamily="34" charset="0"/>
              </a:rPr>
              <a:t>2.2</a:t>
            </a:r>
            <a:br>
              <a:rPr lang="en-US" sz="1200" dirty="0">
                <a:latin typeface="Arial Narrow" pitchFamily="34" charset="0"/>
              </a:rPr>
            </a:br>
            <a:r>
              <a:rPr lang="en-US" sz="1200" dirty="0">
                <a:latin typeface="Arial Narrow" pitchFamily="34" charset="0"/>
              </a:rPr>
              <a:t> Slide </a:t>
            </a:r>
            <a:fld id="{FCC7BD9A-6A74-42E7-9AF7-C1A5E08D1AD9}" type="slidenum">
              <a:rPr lang="en-US" sz="1200" smtClean="0">
                <a:latin typeface="Arial Narrow" pitchFamily="34" charset="0"/>
              </a:rPr>
              <a:pPr/>
              <a:t>9</a:t>
            </a:fld>
            <a:endParaRPr lang="en-US" sz="1200" dirty="0">
              <a:latin typeface="Arial Narrow" pitchFamily="34" charset="0"/>
            </a:endParaRPr>
          </a:p>
        </p:txBody>
      </p:sp>
    </p:spTree>
    <p:custDataLst>
      <p:tags r:id="rId1"/>
    </p:custDataLst>
    <p:extLst>
      <p:ext uri="{BB962C8B-B14F-4D97-AF65-F5344CB8AC3E}">
        <p14:creationId xmlns:p14="http://schemas.microsoft.com/office/powerpoint/2010/main" val="729063206"/>
      </p:ext>
    </p:extLst>
  </p:cSld>
  <p:clrMapOvr>
    <a:masterClrMapping/>
  </p:clrMapOvr>
  <p:transition spd="slow" advTm="387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0" nodeType="clickEffect">
                                  <p:stCondLst>
                                    <p:cond delay="0"/>
                                  </p:stCondLst>
                                  <p:childTnLst>
                                    <p:animEffect transition="out" filter="wipe(down)">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0" nodeType="clickEffect">
                                  <p:stCondLst>
                                    <p:cond delay="0"/>
                                  </p:stCondLst>
                                  <p:childTnLst>
                                    <p:animEffect transition="out" filter="wipe(right)">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2" fill="hold" grpId="0" nodeType="clickEffect">
                                  <p:stCondLst>
                                    <p:cond delay="0"/>
                                  </p:stCondLst>
                                  <p:childTnLst>
                                    <p:animEffect transition="out" filter="wipe(right)">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2"/>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7201" fill="hold"/>
                                        <p:tgtEl>
                                          <p:spTgt spid="2"/>
                                        </p:tgtEl>
                                      </p:cBhvr>
                                    </p:cmd>
                                  </p:childTnLst>
                                </p:cTn>
                              </p:par>
                            </p:childTnLst>
                          </p:cTn>
                        </p:par>
                      </p:childTnLst>
                    </p:cTn>
                  </p:par>
                </p:childTnLst>
              </p:cTn>
              <p:nextCondLst>
                <p:cond evt="onClick" delay="0">
                  <p:tgtEl>
                    <p:spTgt spid="2"/>
                  </p:tgtEl>
                </p:cond>
              </p:nextCondLst>
            </p:seq>
            <p:audio>
              <p:cMediaNode vol="80000">
                <p:cTn id="42" fill="hold" display="0">
                  <p:stCondLst>
                    <p:cond delay="indefinite"/>
                  </p:stCondLst>
                  <p:endCondLst>
                    <p:cond evt="onStopAudio" delay="0">
                      <p:tgtEl>
                        <p:sldTgt/>
                      </p:tgtEl>
                    </p:cond>
                  </p:endCondLst>
                </p:cTn>
                <p:tgtEl>
                  <p:spTgt spid="2"/>
                </p:tgtEl>
              </p:cMediaNode>
            </p:audio>
            <p:audio isNarration="1">
              <p:cMediaNode vol="80000" showWhenStopped="0">
                <p:cTn id="43" fill="hold" display="0">
                  <p:stCondLst>
                    <p:cond delay="indefinite"/>
                  </p:stCondLst>
                  <p:endCondLst>
                    <p:cond evt="onStopAudio" delay="0">
                      <p:tgtEl>
                        <p:sldTgt/>
                      </p:tgtEl>
                    </p:cond>
                  </p:endCondLst>
                </p:cTn>
                <p:tgtEl>
                  <p:spTgt spid="8"/>
                </p:tgtEl>
              </p:cMediaNode>
            </p:audio>
          </p:childTnLst>
        </p:cTn>
      </p:par>
    </p:tnLst>
    <p:bldLst>
      <p:bldP spid="4" grpId="0" animBg="1"/>
      <p:bldP spid="5"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6.2|8.8|8.8|17.5|26.1|14"/>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4.4|34.2|9.8|17.9"/>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4.6|16.5|36.7"/>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4.8|13.5|7.1|6.5|9|11.8"/>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5.9|14|16.9"/>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2|7.3|27.4"/>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9.5|21.1|15.7|12.4|9.8|29.5|14.5"/>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4.6|8"/>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54"/>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IMING" val="|24.6"/>
</p:tagLst>
</file>

<file path=ppt/tags/tag21.xml><?xml version="1.0" encoding="utf-8"?>
<p:tagLst xmlns:a="http://schemas.openxmlformats.org/drawingml/2006/main" xmlns:r="http://schemas.openxmlformats.org/officeDocument/2006/relationships" xmlns:p="http://schemas.openxmlformats.org/presentationml/2006/main">
  <p:tag name="TIMING" val="|13|5.6|5.1|6.3|3.7|2.7|7.3|6.6|13.9|5.4|4.4|4.9|2.3|14.7|16.9|4.7|12.4"/>
</p:tagLst>
</file>

<file path=ppt/tags/tag22.xml><?xml version="1.0" encoding="utf-8"?>
<p:tagLst xmlns:a="http://schemas.openxmlformats.org/drawingml/2006/main" xmlns:r="http://schemas.openxmlformats.org/officeDocument/2006/relationships" xmlns:p="http://schemas.openxmlformats.org/presentationml/2006/main">
  <p:tag name="TIMING" val="|19"/>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4.1|2.9|5.2|7.3"/>
</p:tagLst>
</file>

<file path=ppt/tags/tag4.xml><?xml version="1.0" encoding="utf-8"?>
<p:tagLst xmlns:a="http://schemas.openxmlformats.org/drawingml/2006/main" xmlns:r="http://schemas.openxmlformats.org/officeDocument/2006/relationships" xmlns:p="http://schemas.openxmlformats.org/presentationml/2006/main">
  <p:tag name="TIMING" val="|5|33.4|5.6|9.5"/>
</p:tagLst>
</file>

<file path=ppt/tags/tag5.xml><?xml version="1.0" encoding="utf-8"?>
<p:tagLst xmlns:a="http://schemas.openxmlformats.org/drawingml/2006/main" xmlns:r="http://schemas.openxmlformats.org/officeDocument/2006/relationships" xmlns:p="http://schemas.openxmlformats.org/presentationml/2006/main">
  <p:tag name="TIMING" val="|6|23.1"/>
</p:tagLst>
</file>

<file path=ppt/tags/tag6.xml><?xml version="1.0" encoding="utf-8"?>
<p:tagLst xmlns:a="http://schemas.openxmlformats.org/drawingml/2006/main" xmlns:r="http://schemas.openxmlformats.org/officeDocument/2006/relationships" xmlns:p="http://schemas.openxmlformats.org/presentationml/2006/main">
  <p:tag name="TIMING" val="|4.7|16|17.4"/>
</p:tagLst>
</file>

<file path=ppt/tags/tag7.xml><?xml version="1.0" encoding="utf-8"?>
<p:tagLst xmlns:a="http://schemas.openxmlformats.org/drawingml/2006/main" xmlns:r="http://schemas.openxmlformats.org/officeDocument/2006/relationships" xmlns:p="http://schemas.openxmlformats.org/presentationml/2006/main">
  <p:tag name="TIMING" val="|11.1|14.5"/>
</p:tagLst>
</file>

<file path=ppt/tags/tag8.xml><?xml version="1.0" encoding="utf-8"?>
<p:tagLst xmlns:a="http://schemas.openxmlformats.org/drawingml/2006/main" xmlns:r="http://schemas.openxmlformats.org/officeDocument/2006/relationships" xmlns:p="http://schemas.openxmlformats.org/presentationml/2006/main">
  <p:tag name="TIMING" val="|33|4.1|9.5"/>
</p:tagLst>
</file>

<file path=ppt/tags/tag9.xml><?xml version="1.0" encoding="utf-8"?>
<p:tagLst xmlns:a="http://schemas.openxmlformats.org/drawingml/2006/main" xmlns:r="http://schemas.openxmlformats.org/officeDocument/2006/relationships" xmlns:p="http://schemas.openxmlformats.org/presentationml/2006/main">
  <p:tag name="TIMING" val="|15.9|5.5"/>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rgbClr val="FF0000"/>
          </a:solidFill>
          <a:prstDash val="solid"/>
          <a:round/>
          <a:headEnd type="none" w="sm" len="sm"/>
          <a:tailEnd type="stealth" w="lg" len="lg"/>
        </a:ln>
        <a:effectLst/>
      </a:spPr>
      <a:bodyPr vert="horz" wrap="square" lIns="91440" tIns="45720" rIns="91440" bIns="45720" numCol="1" rtlCol="0" anchor="t" anchorCtr="0" compatLnSpc="1">
        <a:prstTxWarp prst="textNoShape">
          <a:avLst/>
        </a:prstTxWarp>
      </a:bodyPr>
      <a:lstStyle>
        <a:defPPr eaLnBrk="1" hangingPunct="1">
          <a:defRPr sz="2000" dirty="0">
            <a:latin typeface="Arial Narrow"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9207</TotalTime>
  <Words>5360</Words>
  <Application>Microsoft Office PowerPoint</Application>
  <PresentationFormat>On-screen Show (4:3)</PresentationFormat>
  <Paragraphs>223</Paragraphs>
  <Slides>21</Slides>
  <Notes>21</Notes>
  <HiddenSlides>0</HiddenSlides>
  <MMClips>35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 Unicode MS</vt:lpstr>
      <vt:lpstr>新細明體</vt:lpstr>
      <vt:lpstr>Arial</vt:lpstr>
      <vt:lpstr>Arial Narrow</vt:lpstr>
      <vt:lpstr>Calibri</vt:lpstr>
      <vt:lpstr>Courier New</vt:lpstr>
      <vt:lpstr>Tahoma</vt:lpstr>
      <vt:lpstr>Times New Roman</vt:lpstr>
      <vt:lpstr>Verdana</vt:lpstr>
      <vt:lpstr>Wingdings</vt:lpstr>
      <vt:lpstr>Contport</vt:lpstr>
      <vt:lpstr>PowerPoint Presentation</vt:lpstr>
      <vt:lpstr>Objectives</vt:lpstr>
      <vt:lpstr>State</vt:lpstr>
      <vt:lpstr>State</vt:lpstr>
      <vt:lpstr>State</vt:lpstr>
      <vt:lpstr>State Machine</vt:lpstr>
      <vt:lpstr>State Machine</vt:lpstr>
      <vt:lpstr>State Machine Example</vt:lpstr>
      <vt:lpstr>State Machine</vt:lpstr>
      <vt:lpstr>Types of Triggers (or Events)</vt:lpstr>
      <vt:lpstr>Call Trigger in Campaign class</vt:lpstr>
      <vt:lpstr>Transitions</vt:lpstr>
      <vt:lpstr>Internal Activities </vt:lpstr>
      <vt:lpstr>UML Notation</vt:lpstr>
      <vt:lpstr>Internal Activities </vt:lpstr>
      <vt:lpstr>PowerPoint Presentation</vt:lpstr>
      <vt:lpstr>PowerPoint Presentation</vt:lpstr>
      <vt:lpstr>Junction &amp; Choice Pseudostates</vt:lpstr>
      <vt:lpstr>Choice Pseudostate Notation</vt:lpstr>
      <vt:lpstr>State Machine Example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299</cp:revision>
  <cp:lastPrinted>2011-10-10T05:04:07Z</cp:lastPrinted>
  <dcterms:created xsi:type="dcterms:W3CDTF">1995-05-28T16:29:18Z</dcterms:created>
  <dcterms:modified xsi:type="dcterms:W3CDTF">2024-09-26T07:21:31Z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65A8C468-1554-4CBE-98B6-C750106A29AA</vt:lpwstr>
  </property>
  <property fmtid="{D5CDD505-2E9C-101B-9397-08002B2CF9AE}" pid="3" name="ArticulatePath">
    <vt:lpwstr>AOOAD_Lecture2(StateMachines)</vt:lpwstr>
  </property>
  <property fmtid="{D5CDD505-2E9C-101B-9397-08002B2CF9AE}" pid="4" name="MSIP_Label_84f81056-721b-4b22-8334-0449c6cc893e_Enabled">
    <vt:lpwstr>True</vt:lpwstr>
  </property>
  <property fmtid="{D5CDD505-2E9C-101B-9397-08002B2CF9AE}" pid="5" name="MSIP_Label_84f81056-721b-4b22-8334-0449c6cc893e_SiteId">
    <vt:lpwstr>cba9e115-3016-4462-a1ab-a565cba0cdf1</vt:lpwstr>
  </property>
  <property fmtid="{D5CDD505-2E9C-101B-9397-08002B2CF9AE}" pid="6" name="MSIP_Label_84f81056-721b-4b22-8334-0449c6cc893e_Owner">
    <vt:lpwstr>lcf@np.edu.sg</vt:lpwstr>
  </property>
  <property fmtid="{D5CDD505-2E9C-101B-9397-08002B2CF9AE}" pid="7" name="MSIP_Label_84f81056-721b-4b22-8334-0449c6cc893e_SetDate">
    <vt:lpwstr>2020-10-07T08:43:32.6139995Z</vt:lpwstr>
  </property>
  <property fmtid="{D5CDD505-2E9C-101B-9397-08002B2CF9AE}" pid="8" name="MSIP_Label_84f81056-721b-4b22-8334-0449c6cc893e_Name">
    <vt:lpwstr>Official (Closed)</vt:lpwstr>
  </property>
  <property fmtid="{D5CDD505-2E9C-101B-9397-08002B2CF9AE}" pid="9" name="MSIP_Label_84f81056-721b-4b22-8334-0449c6cc893e_Application">
    <vt:lpwstr>Microsoft Azure Information Protection</vt:lpwstr>
  </property>
  <property fmtid="{D5CDD505-2E9C-101B-9397-08002B2CF9AE}" pid="10" name="MSIP_Label_84f81056-721b-4b22-8334-0449c6cc893e_ActionId">
    <vt:lpwstr>82d63369-bf05-470f-837c-0b973a8bb5d4</vt:lpwstr>
  </property>
  <property fmtid="{D5CDD505-2E9C-101B-9397-08002B2CF9AE}" pid="11" name="MSIP_Label_84f81056-721b-4b22-8334-0449c6cc893e_Extended_MSFT_Method">
    <vt:lpwstr>Automatic</vt:lpwstr>
  </property>
  <property fmtid="{D5CDD505-2E9C-101B-9397-08002B2CF9AE}" pid="12" name="MSIP_Label_30286cb9-b49f-4646-87a5-340028348160_Enabled">
    <vt:lpwstr>true</vt:lpwstr>
  </property>
  <property fmtid="{D5CDD505-2E9C-101B-9397-08002B2CF9AE}" pid="13" name="MSIP_Label_30286cb9-b49f-4646-87a5-340028348160_SetDate">
    <vt:lpwstr>2023-10-17T06:21:26Z</vt:lpwstr>
  </property>
  <property fmtid="{D5CDD505-2E9C-101B-9397-08002B2CF9AE}" pid="14" name="MSIP_Label_30286cb9-b49f-4646-87a5-340028348160_Method">
    <vt:lpwstr>Standard</vt:lpwstr>
  </property>
  <property fmtid="{D5CDD505-2E9C-101B-9397-08002B2CF9AE}" pid="15" name="MSIP_Label_30286cb9-b49f-4646-87a5-340028348160_Name">
    <vt:lpwstr>30286cb9-b49f-4646-87a5-340028348160</vt:lpwstr>
  </property>
  <property fmtid="{D5CDD505-2E9C-101B-9397-08002B2CF9AE}" pid="16" name="MSIP_Label_30286cb9-b49f-4646-87a5-340028348160_SiteId">
    <vt:lpwstr>cba9e115-3016-4462-a1ab-a565cba0cdf1</vt:lpwstr>
  </property>
  <property fmtid="{D5CDD505-2E9C-101B-9397-08002B2CF9AE}" pid="17" name="MSIP_Label_30286cb9-b49f-4646-87a5-340028348160_ActionId">
    <vt:lpwstr>5fb7e6d7-ce3b-4565-810a-beefc2431e1e</vt:lpwstr>
  </property>
  <property fmtid="{D5CDD505-2E9C-101B-9397-08002B2CF9AE}" pid="18" name="MSIP_Label_30286cb9-b49f-4646-87a5-340028348160_ContentBits">
    <vt:lpwstr>1</vt:lpwstr>
  </property>
</Properties>
</file>